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732" r:id="rId1"/>
  </p:sldMasterIdLst>
  <p:notesMasterIdLst>
    <p:notesMasterId r:id="rId45"/>
  </p:notesMasterIdLst>
  <p:handoutMasterIdLst>
    <p:handoutMasterId r:id="rId46"/>
  </p:handoutMasterIdLst>
  <p:sldIdLst>
    <p:sldId id="478" r:id="rId2"/>
    <p:sldId id="959" r:id="rId3"/>
    <p:sldId id="996" r:id="rId4"/>
    <p:sldId id="847" r:id="rId5"/>
    <p:sldId id="998" r:id="rId6"/>
    <p:sldId id="971" r:id="rId7"/>
    <p:sldId id="999" r:id="rId8"/>
    <p:sldId id="1002" r:id="rId9"/>
    <p:sldId id="972" r:id="rId10"/>
    <p:sldId id="985" r:id="rId11"/>
    <p:sldId id="1001" r:id="rId12"/>
    <p:sldId id="668" r:id="rId13"/>
    <p:sldId id="672" r:id="rId14"/>
    <p:sldId id="674" r:id="rId15"/>
    <p:sldId id="675" r:id="rId16"/>
    <p:sldId id="676" r:id="rId17"/>
    <p:sldId id="677" r:id="rId18"/>
    <p:sldId id="678" r:id="rId19"/>
    <p:sldId id="679" r:id="rId20"/>
    <p:sldId id="680" r:id="rId21"/>
    <p:sldId id="1003" r:id="rId22"/>
    <p:sldId id="1004" r:id="rId23"/>
    <p:sldId id="1005" r:id="rId24"/>
    <p:sldId id="903" r:id="rId25"/>
    <p:sldId id="935" r:id="rId26"/>
    <p:sldId id="934" r:id="rId27"/>
    <p:sldId id="893" r:id="rId28"/>
    <p:sldId id="933" r:id="rId29"/>
    <p:sldId id="581" r:id="rId30"/>
    <p:sldId id="912" r:id="rId31"/>
    <p:sldId id="939" r:id="rId32"/>
    <p:sldId id="941" r:id="rId33"/>
    <p:sldId id="942" r:id="rId34"/>
    <p:sldId id="944" r:id="rId35"/>
    <p:sldId id="860" r:id="rId36"/>
    <p:sldId id="873" r:id="rId37"/>
    <p:sldId id="874" r:id="rId38"/>
    <p:sldId id="947" r:id="rId39"/>
    <p:sldId id="948" r:id="rId40"/>
    <p:sldId id="949" r:id="rId41"/>
    <p:sldId id="955" r:id="rId42"/>
    <p:sldId id="956" r:id="rId43"/>
    <p:sldId id="657"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欣亮" initials="王欣亮" lastIdx="3" clrIdx="0">
    <p:extLst>
      <p:ext uri="{19B8F6BF-5375-455C-9EA6-DF929625EA0E}">
        <p15:presenceInfo xmlns:p15="http://schemas.microsoft.com/office/powerpoint/2012/main" userId="a696dd8fe79a29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CECFF"/>
    <a:srgbClr val="800000"/>
    <a:srgbClr val="FFCCCC"/>
    <a:srgbClr val="C89800"/>
    <a:srgbClr val="E7E7E7"/>
    <a:srgbClr val="F3BBBB"/>
    <a:srgbClr val="92CDDC"/>
    <a:srgbClr val="D1C5B0"/>
    <a:srgbClr val="E5D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2" autoAdjust="0"/>
    <p:restoredTop sz="82940" autoAdjust="0"/>
  </p:normalViewPr>
  <p:slideViewPr>
    <p:cSldViewPr>
      <p:cViewPr varScale="1">
        <p:scale>
          <a:sx n="90" d="100"/>
          <a:sy n="90" d="100"/>
        </p:scale>
        <p:origin x="1314" y="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p:cViewPr varScale="1">
        <p:scale>
          <a:sx n="63" d="100"/>
          <a:sy n="63" d="100"/>
        </p:scale>
        <p:origin x="29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D717DD-3013-4070-8399-C9AA72F40564}" type="datetimeFigureOut">
              <a:rPr lang="zh-CN" altLang="en-US" smtClean="0"/>
              <a:t>2019/10/10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557F3-0B7B-45C3-95D0-F9DD9FE48187}" type="slidenum">
              <a:rPr lang="zh-CN" altLang="en-US" smtClean="0"/>
              <a:t>‹#›</a:t>
            </a:fld>
            <a:endParaRPr lang="zh-CN" altLang="en-US"/>
          </a:p>
        </p:txBody>
      </p:sp>
    </p:spTree>
    <p:extLst>
      <p:ext uri="{BB962C8B-B14F-4D97-AF65-F5344CB8AC3E}">
        <p14:creationId xmlns:p14="http://schemas.microsoft.com/office/powerpoint/2010/main" val="3668612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E67603-E41E-43F6-90FB-2FCD34B0F209}" type="datetimeFigureOut">
              <a:rPr lang="zh-CN" altLang="en-US" smtClean="0"/>
              <a:pPr/>
              <a:t>2019/10/10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5A5055-5A92-443A-A6C9-26104F8432E8}" type="slidenum">
              <a:rPr lang="zh-CN" altLang="en-US" smtClean="0"/>
              <a:pPr/>
              <a:t>‹#›</a:t>
            </a:fld>
            <a:endParaRPr lang="zh-CN" altLang="en-US"/>
          </a:p>
        </p:txBody>
      </p:sp>
    </p:spTree>
    <p:extLst>
      <p:ext uri="{BB962C8B-B14F-4D97-AF65-F5344CB8AC3E}">
        <p14:creationId xmlns:p14="http://schemas.microsoft.com/office/powerpoint/2010/main" val="3834570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latin typeface="Trebuchet MS" panose="020B0603020202020204" pitchFamily="34" charset="0"/>
            </a:endParaRPr>
          </a:p>
        </p:txBody>
      </p:sp>
      <p:sp>
        <p:nvSpPr>
          <p:cNvPr id="4" name="幻灯片编号占位符 3"/>
          <p:cNvSpPr>
            <a:spLocks noGrp="1"/>
          </p:cNvSpPr>
          <p:nvPr>
            <p:ph type="sldNum" sz="quarter" idx="10"/>
          </p:nvPr>
        </p:nvSpPr>
        <p:spPr/>
        <p:txBody>
          <a:bodyPr/>
          <a:lstStyle/>
          <a:p>
            <a:fld id="{CB5A5055-5A92-443A-A6C9-26104F8432E8}" type="slidenum">
              <a:rPr lang="zh-CN" altLang="en-US" smtClean="0"/>
              <a:pPr/>
              <a:t>1</a:t>
            </a:fld>
            <a:endParaRPr lang="zh-CN" altLang="en-US"/>
          </a:p>
        </p:txBody>
      </p:sp>
    </p:spTree>
    <p:extLst>
      <p:ext uri="{BB962C8B-B14F-4D97-AF65-F5344CB8AC3E}">
        <p14:creationId xmlns:p14="http://schemas.microsoft.com/office/powerpoint/2010/main" val="50864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本工作采用了</a:t>
            </a:r>
            <a:r>
              <a:rPr lang="en-US" altLang="zh-CN" dirty="0"/>
              <a:t>DeepLabV3+</a:t>
            </a:r>
            <a:r>
              <a:rPr lang="zh-CN" altLang="en-US" dirty="0"/>
              <a:t>大规模神经网络，该网络是</a:t>
            </a:r>
            <a:r>
              <a:rPr lang="en-US" altLang="zh-CN" dirty="0"/>
              <a:t>google</a:t>
            </a:r>
            <a:r>
              <a:rPr lang="zh-CN" altLang="en-US" dirty="0"/>
              <a:t>提出的图像分割算法，也是目前图像分割领域的最佳方法之一。</a:t>
            </a:r>
            <a:endParaRPr lang="en-US" altLang="zh-CN" dirty="0"/>
          </a:p>
          <a:p>
            <a:r>
              <a:rPr lang="zh-CN" altLang="en-US" dirty="0"/>
              <a:t>该工作将</a:t>
            </a:r>
            <a:r>
              <a:rPr lang="en-US" altLang="zh-CN" dirty="0"/>
              <a:t>deeplabv3+</a:t>
            </a:r>
            <a:r>
              <a:rPr lang="zh-CN" altLang="en-US" dirty="0"/>
              <a:t>在</a:t>
            </a:r>
            <a:r>
              <a:rPr lang="en-US" altLang="zh-CN" dirty="0"/>
              <a:t>summit</a:t>
            </a:r>
            <a:r>
              <a:rPr lang="zh-CN" altLang="en-US" dirty="0"/>
              <a:t>上进行训练，扩展到</a:t>
            </a:r>
            <a:r>
              <a:rPr lang="en-US" altLang="zh-CN" dirty="0"/>
              <a:t>4560 nodes (27360 GPU) </a:t>
            </a:r>
            <a:r>
              <a:rPr lang="zh-CN" altLang="en-US" dirty="0"/>
              <a:t>达到</a:t>
            </a:r>
            <a:r>
              <a:rPr lang="en-US" altLang="zh-CN" dirty="0"/>
              <a:t>1.13ExaFlop/s (FP16) peak.</a:t>
            </a:r>
            <a:r>
              <a:rPr lang="zh-CN" altLang="en-US" dirty="0"/>
              <a:t>采用数据并行的训练策略，即将相同神经网络发送到每一个</a:t>
            </a:r>
            <a:r>
              <a:rPr lang="en-US" altLang="zh-CN" dirty="0"/>
              <a:t>GPU,</a:t>
            </a:r>
            <a:r>
              <a:rPr lang="zh-CN" altLang="en-US" dirty="0"/>
              <a:t>每个</a:t>
            </a:r>
            <a:r>
              <a:rPr lang="en-US" altLang="zh-CN" dirty="0"/>
              <a:t>GPU</a:t>
            </a:r>
            <a:r>
              <a:rPr lang="zh-CN" altLang="en-US" dirty="0"/>
              <a:t>分别训练一个</a:t>
            </a:r>
            <a:r>
              <a:rPr lang="en-US" altLang="zh-CN" dirty="0"/>
              <a:t>batch</a:t>
            </a:r>
            <a:r>
              <a:rPr lang="zh-CN" altLang="en-US" dirty="0"/>
              <a:t>的不同数据。</a:t>
            </a:r>
            <a:endParaRPr lang="en-US" altLang="zh-CN" dirty="0"/>
          </a:p>
          <a:p>
            <a:r>
              <a:rPr lang="zh-CN" altLang="en-US" dirty="0"/>
              <a:t>当同步更新网络参数时，要把所有</a:t>
            </a:r>
            <a:r>
              <a:rPr lang="en-US" altLang="zh-CN" dirty="0"/>
              <a:t>GPU</a:t>
            </a:r>
            <a:r>
              <a:rPr lang="zh-CN" altLang="en-US" dirty="0"/>
              <a:t>的数据收回来，这个时候通信成为瓶颈，为此该工作提出一种混合的</a:t>
            </a:r>
            <a:r>
              <a:rPr lang="en-US" altLang="zh-CN" dirty="0"/>
              <a:t>All-Reduce</a:t>
            </a:r>
            <a:r>
              <a:rPr lang="zh-CN" altLang="en-US" dirty="0"/>
              <a:t>策略。节点内为了高速的吞吐率应用了</a:t>
            </a:r>
            <a:r>
              <a:rPr lang="en-US" altLang="zh-CN" dirty="0" err="1"/>
              <a:t>NVLink</a:t>
            </a:r>
            <a:r>
              <a:rPr lang="zh-CN" altLang="en-US" dirty="0"/>
              <a:t>的</a:t>
            </a:r>
            <a:r>
              <a:rPr lang="en-US" altLang="zh-CN" dirty="0"/>
              <a:t>NCCL</a:t>
            </a:r>
            <a:r>
              <a:rPr lang="zh-CN" altLang="en-US" dirty="0"/>
              <a:t>，节点间使用了</a:t>
            </a:r>
            <a:r>
              <a:rPr lang="en-US" altLang="zh-CN" dirty="0"/>
              <a:t>MPI</a:t>
            </a:r>
            <a:r>
              <a:rPr lang="zh-CN" altLang="en-US" dirty="0"/>
              <a:t>来通信，混合</a:t>
            </a:r>
            <a:r>
              <a:rPr lang="en-US" altLang="zh-CN" dirty="0"/>
              <a:t>ALL-Reduce</a:t>
            </a:r>
            <a:r>
              <a:rPr lang="zh-CN" altLang="en-US" dirty="0"/>
              <a:t>发挥了两种通信策略的优势。</a:t>
            </a:r>
            <a:endParaRPr lang="en-US" altLang="zh-CN" dirty="0"/>
          </a:p>
          <a:p>
            <a:r>
              <a:rPr lang="zh-CN" altLang="en-US" dirty="0"/>
              <a:t>最后图像分割的精度达到了约</a:t>
            </a:r>
            <a:r>
              <a:rPr lang="en-US" altLang="zh-CN" dirty="0"/>
              <a:t>73%</a:t>
            </a:r>
            <a:r>
              <a:rPr lang="zh-CN" altLang="en-US" dirty="0"/>
              <a:t>准确度，如右下图所示，左边是神经网络的预测结果，右面是真实的情况，对比来看基本上所有的极端天气都被找到了。</a:t>
            </a: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182297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最后图像分割的精度达到了约</a:t>
            </a:r>
            <a:r>
              <a:rPr lang="en-US" altLang="zh-CN" dirty="0"/>
              <a:t>73%</a:t>
            </a:r>
            <a:r>
              <a:rPr lang="zh-CN" altLang="en-US" dirty="0"/>
              <a:t>准确度，如右下图所示，左边是神经网络的预测结果，右面是真实的情况，对比来看基本上所有的极端天气都被找到了。</a:t>
            </a: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935045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88322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675035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4659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66390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25</a:t>
            </a:fld>
            <a:endParaRPr lang="zh-CN" altLang="en-US"/>
          </a:p>
        </p:txBody>
      </p:sp>
    </p:spTree>
    <p:extLst>
      <p:ext uri="{BB962C8B-B14F-4D97-AF65-F5344CB8AC3E}">
        <p14:creationId xmlns:p14="http://schemas.microsoft.com/office/powerpoint/2010/main" val="3974599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26</a:t>
            </a:fld>
            <a:endParaRPr lang="zh-CN" altLang="en-US"/>
          </a:p>
        </p:txBody>
      </p:sp>
    </p:spTree>
    <p:extLst>
      <p:ext uri="{BB962C8B-B14F-4D97-AF65-F5344CB8AC3E}">
        <p14:creationId xmlns:p14="http://schemas.microsoft.com/office/powerpoint/2010/main" val="152832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27</a:t>
            </a:fld>
            <a:endParaRPr lang="zh-CN" altLang="en-US"/>
          </a:p>
        </p:txBody>
      </p:sp>
    </p:spTree>
    <p:extLst>
      <p:ext uri="{BB962C8B-B14F-4D97-AF65-F5344CB8AC3E}">
        <p14:creationId xmlns:p14="http://schemas.microsoft.com/office/powerpoint/2010/main" val="2465083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核数、节点数、总计算峰值、</a:t>
            </a:r>
            <a:r>
              <a:rPr lang="en-US" altLang="zh-CN" dirty="0"/>
              <a:t>LINPACK</a:t>
            </a:r>
            <a:r>
              <a:rPr lang="zh-CN" altLang="en-US" dirty="0"/>
              <a:t>峰值、</a:t>
            </a:r>
            <a:r>
              <a:rPr lang="en-US" altLang="zh-CN" dirty="0"/>
              <a:t>HPCG</a:t>
            </a:r>
            <a:r>
              <a:rPr lang="zh-CN" altLang="en-US" dirty="0"/>
              <a:t>、</a:t>
            </a:r>
            <a:r>
              <a:rPr lang="en-US" altLang="zh-CN" dirty="0"/>
              <a:t>GRAPH500</a:t>
            </a:r>
            <a:endParaRPr lang="zh-CN" alt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28</a:t>
            </a:fld>
            <a:endParaRPr lang="zh-CN" altLang="en-US"/>
          </a:p>
        </p:txBody>
      </p:sp>
    </p:spTree>
    <p:extLst>
      <p:ext uri="{BB962C8B-B14F-4D97-AF65-F5344CB8AC3E}">
        <p14:creationId xmlns:p14="http://schemas.microsoft.com/office/powerpoint/2010/main" val="412038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A5055-5A92-443A-A6C9-26104F8432E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138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29</a:t>
            </a:fld>
            <a:endParaRPr lang="zh-CN" altLang="en-US"/>
          </a:p>
        </p:txBody>
      </p:sp>
    </p:spTree>
    <p:extLst>
      <p:ext uri="{BB962C8B-B14F-4D97-AF65-F5344CB8AC3E}">
        <p14:creationId xmlns:p14="http://schemas.microsoft.com/office/powerpoint/2010/main" val="339071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非线性刻画了地震波的塑性特质，反映在代码中是需要额外的计算来更新应力，进而更新速度，这个过程也伴随着额外的邻居通信。额外的计算使得</a:t>
            </a:r>
            <a:r>
              <a:rPr lang="en-US" altLang="zh-CN" dirty="0"/>
              <a:t>FLOPS</a:t>
            </a:r>
            <a:r>
              <a:rPr lang="zh-CN" altLang="en-US" dirty="0"/>
              <a:t>值变高了，规模变大后，额外的通信无法完全被计算隐藏，效率就不如线性地震模拟了。线性是不考虑塑性影响。</a:t>
            </a:r>
          </a:p>
          <a:p>
            <a:endParaRPr lang="zh-CN" alt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34</a:t>
            </a:fld>
            <a:endParaRPr lang="zh-CN" altLang="en-US"/>
          </a:p>
        </p:txBody>
      </p:sp>
    </p:spTree>
    <p:extLst>
      <p:ext uri="{BB962C8B-B14F-4D97-AF65-F5344CB8AC3E}">
        <p14:creationId xmlns:p14="http://schemas.microsoft.com/office/powerpoint/2010/main" val="389839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CSR5</a:t>
            </a:r>
            <a:r>
              <a:rPr lang="zh-CN" altLang="en-US" dirty="0"/>
              <a:t>：</a:t>
            </a:r>
            <a:endParaRPr 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35</a:t>
            </a:fld>
            <a:endParaRPr lang="zh-CN" altLang="en-US"/>
          </a:p>
        </p:txBody>
      </p:sp>
    </p:spTree>
    <p:extLst>
      <p:ext uri="{BB962C8B-B14F-4D97-AF65-F5344CB8AC3E}">
        <p14:creationId xmlns:p14="http://schemas.microsoft.com/office/powerpoint/2010/main" val="3014355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FCB5C17-FDFA-4EE1-91E0-2E17A8BBC94F}" type="slidenum">
              <a:rPr lang="zh-CN" altLang="en-US" smtClean="0"/>
              <a:t>36</a:t>
            </a:fld>
            <a:endParaRPr lang="zh-CN" altLang="en-US"/>
          </a:p>
        </p:txBody>
      </p:sp>
    </p:spTree>
    <p:extLst>
      <p:ext uri="{BB962C8B-B14F-4D97-AF65-F5344CB8AC3E}">
        <p14:creationId xmlns:p14="http://schemas.microsoft.com/office/powerpoint/2010/main" val="199205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FCB5C17-FDFA-4EE1-91E0-2E17A8BBC94F}" type="slidenum">
              <a:rPr lang="zh-CN" altLang="en-US" smtClean="0"/>
              <a:t>37</a:t>
            </a:fld>
            <a:endParaRPr lang="zh-CN" altLang="en-US"/>
          </a:p>
        </p:txBody>
      </p:sp>
    </p:spTree>
    <p:extLst>
      <p:ext uri="{BB962C8B-B14F-4D97-AF65-F5344CB8AC3E}">
        <p14:creationId xmlns:p14="http://schemas.microsoft.com/office/powerpoint/2010/main" val="3784993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38</a:t>
            </a:fld>
            <a:endParaRPr lang="zh-CN" altLang="en-US"/>
          </a:p>
        </p:txBody>
      </p:sp>
    </p:spTree>
    <p:extLst>
      <p:ext uri="{BB962C8B-B14F-4D97-AF65-F5344CB8AC3E}">
        <p14:creationId xmlns:p14="http://schemas.microsoft.com/office/powerpoint/2010/main" val="1826677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BFS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的算法：遍历图上节点，对前序节点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连接的边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v,u</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所指示的目的节点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进行更新。</a:t>
            </a:r>
            <a:endParaRPr lang="en-US" dirty="0"/>
          </a:p>
        </p:txBody>
      </p:sp>
      <p:sp>
        <p:nvSpPr>
          <p:cNvPr id="4" name="Slide Number Placeholder 3"/>
          <p:cNvSpPr>
            <a:spLocks noGrp="1"/>
          </p:cNvSpPr>
          <p:nvPr>
            <p:ph type="sldNum" sz="quarter" idx="10"/>
          </p:nvPr>
        </p:nvSpPr>
        <p:spPr/>
        <p:txBody>
          <a:bodyPr/>
          <a:lstStyle/>
          <a:p>
            <a:pPr>
              <a:defRPr/>
            </a:pPr>
            <a:fld id="{FD52F7FF-2BD8-4798-84EF-2C13BD229CAD}" type="slidenum">
              <a:rPr lang="en-US" altLang="zh-CN" smtClean="0"/>
              <a:pPr>
                <a:defRPr/>
              </a:pPr>
              <a:t>39</a:t>
            </a:fld>
            <a:endParaRPr lang="zh-CN" altLang="zh-CN"/>
          </a:p>
        </p:txBody>
      </p:sp>
      <p:sp>
        <p:nvSpPr>
          <p:cNvPr id="5" name="Footer Placeholder 4"/>
          <p:cNvSpPr>
            <a:spLocks noGrp="1"/>
          </p:cNvSpPr>
          <p:nvPr>
            <p:ph type="ftr" sz="quarter" idx="11"/>
          </p:nvPr>
        </p:nvSpPr>
        <p:spPr/>
        <p:txBody>
          <a:bodyPr/>
          <a:lstStyle/>
          <a:p>
            <a:pPr>
              <a:defRPr/>
            </a:pPr>
            <a:r>
              <a:rPr lang="en-US" altLang="zh-CN"/>
              <a:t>Tsinghua</a:t>
            </a:r>
            <a:endParaRPr lang="zh-CN"/>
          </a:p>
        </p:txBody>
      </p:sp>
    </p:spTree>
    <p:extLst>
      <p:ext uri="{BB962C8B-B14F-4D97-AF65-F5344CB8AC3E}">
        <p14:creationId xmlns:p14="http://schemas.microsoft.com/office/powerpoint/2010/main" val="391486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PageRank, BFS (Breadth-First Search), WCC (Weakly Connected Components), BC (</a:t>
            </a:r>
            <a:r>
              <a:rPr lang="en-US" altLang="zh-CN" sz="1200" b="0" i="0" u="none" strike="noStrike" kern="1200" baseline="0" dirty="0" err="1">
                <a:solidFill>
                  <a:schemeClr val="tx1"/>
                </a:solidFill>
                <a:latin typeface="+mn-lt"/>
                <a:ea typeface="+mn-ea"/>
                <a:cs typeface="+mn-cs"/>
              </a:rPr>
              <a:t>Betweenness</a:t>
            </a:r>
            <a:r>
              <a:rPr lang="en-US" altLang="zh-CN" sz="1200" b="0" i="0" u="none" strike="noStrike" kern="1200" baseline="0" dirty="0">
                <a:solidFill>
                  <a:schemeClr val="tx1"/>
                </a:solidFill>
                <a:latin typeface="+mn-lt"/>
                <a:ea typeface="+mn-ea"/>
                <a:cs typeface="+mn-cs"/>
              </a:rPr>
              <a:t> Centrality) and K-Core</a:t>
            </a:r>
            <a:endParaRPr lang="zh-CN" alt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41</a:t>
            </a:fld>
            <a:endParaRPr lang="zh-CN" altLang="en-US"/>
          </a:p>
        </p:txBody>
      </p:sp>
    </p:spTree>
    <p:extLst>
      <p:ext uri="{BB962C8B-B14F-4D97-AF65-F5344CB8AC3E}">
        <p14:creationId xmlns:p14="http://schemas.microsoft.com/office/powerpoint/2010/main" val="2810390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计算不是稀疏问题的核心，没有提及</a:t>
            </a:r>
            <a:endParaRPr 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42</a:t>
            </a:fld>
            <a:endParaRPr lang="zh-CN" altLang="en-US"/>
          </a:p>
        </p:txBody>
      </p:sp>
    </p:spTree>
    <p:extLst>
      <p:ext uri="{BB962C8B-B14F-4D97-AF65-F5344CB8AC3E}">
        <p14:creationId xmlns:p14="http://schemas.microsoft.com/office/powerpoint/2010/main" val="386174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43</a:t>
            </a:fld>
            <a:endParaRPr lang="zh-CN" altLang="en-US"/>
          </a:p>
        </p:txBody>
      </p:sp>
    </p:spTree>
    <p:extLst>
      <p:ext uri="{BB962C8B-B14F-4D97-AF65-F5344CB8AC3E}">
        <p14:creationId xmlns:p14="http://schemas.microsoft.com/office/powerpoint/2010/main" val="63467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A5055-5A92-443A-A6C9-26104F8432E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5196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Tsinghua</a:t>
            </a: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092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A5055-5A92-443A-A6C9-26104F8432E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503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A5055-5A92-443A-A6C9-26104F8432E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213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Calibri" pitchFamily="34" charset="0"/>
                <a:ea typeface="宋体" pitchFamily="2" charset="-122"/>
                <a:cs typeface="宋体" charset="0"/>
              </a:rPr>
              <a:t>第一个</a:t>
            </a:r>
            <a:r>
              <a:rPr kumimoji="1" lang="en-US" altLang="zh-CN" sz="1200" kern="1200" dirty="0">
                <a:solidFill>
                  <a:schemeClr val="tx1"/>
                </a:solidFill>
                <a:effectLst/>
                <a:latin typeface="Calibri" pitchFamily="34" charset="0"/>
                <a:ea typeface="宋体" pitchFamily="2" charset="-122"/>
                <a:cs typeface="宋体" charset="0"/>
              </a:rPr>
              <a:t>2018</a:t>
            </a:r>
            <a:r>
              <a:rPr kumimoji="1" lang="zh-CN" altLang="en-US" sz="1200" kern="1200" dirty="0">
                <a:solidFill>
                  <a:schemeClr val="tx1"/>
                </a:solidFill>
                <a:effectLst/>
                <a:latin typeface="Calibri" pitchFamily="34" charset="0"/>
                <a:ea typeface="宋体" pitchFamily="2" charset="-122"/>
                <a:cs typeface="宋体" charset="0"/>
              </a:rPr>
              <a:t>年</a:t>
            </a:r>
            <a:r>
              <a:rPr kumimoji="1" lang="en-US" altLang="zh-CN" sz="1200" kern="1200" dirty="0">
                <a:solidFill>
                  <a:schemeClr val="tx1"/>
                </a:solidFill>
                <a:effectLst/>
                <a:latin typeface="Calibri" pitchFamily="34" charset="0"/>
                <a:ea typeface="宋体" pitchFamily="2" charset="-122"/>
                <a:cs typeface="宋体" charset="0"/>
              </a:rPr>
              <a:t>GB</a:t>
            </a:r>
            <a:r>
              <a:rPr kumimoji="1" lang="zh-CN" altLang="en-US" sz="1200" kern="1200" dirty="0">
                <a:solidFill>
                  <a:schemeClr val="tx1"/>
                </a:solidFill>
                <a:effectLst/>
                <a:latin typeface="Calibri" pitchFamily="34" charset="0"/>
                <a:ea typeface="宋体" pitchFamily="2" charset="-122"/>
                <a:cs typeface="宋体" charset="0"/>
              </a:rPr>
              <a:t>奖入围应用</a:t>
            </a:r>
            <a:r>
              <a:rPr kumimoji="1" lang="zh-CN" altLang="zh-CN" sz="1200" kern="1200" dirty="0">
                <a:solidFill>
                  <a:schemeClr val="tx1"/>
                </a:solidFill>
                <a:effectLst/>
                <a:latin typeface="Calibri" pitchFamily="34" charset="0"/>
                <a:ea typeface="宋体" pitchFamily="2" charset="-122"/>
                <a:cs typeface="宋体" charset="0"/>
              </a:rPr>
              <a:t>来自基因组学计算领域，由橡树岭国家实验室的研究团队领衔完成，是首个达到每秒钟百亿亿次（</a:t>
            </a:r>
            <a:r>
              <a:rPr kumimoji="1" lang="en-US" altLang="zh-CN" sz="1200" kern="1200" dirty="0" err="1">
                <a:solidFill>
                  <a:schemeClr val="tx1"/>
                </a:solidFill>
                <a:effectLst/>
                <a:latin typeface="Calibri" pitchFamily="34" charset="0"/>
                <a:ea typeface="宋体" pitchFamily="2" charset="-122"/>
                <a:cs typeface="宋体" charset="0"/>
              </a:rPr>
              <a:t>ExaOPS</a:t>
            </a:r>
            <a:r>
              <a:rPr kumimoji="1" lang="zh-CN" altLang="zh-CN" sz="1200" kern="1200" dirty="0">
                <a:solidFill>
                  <a:schemeClr val="tx1"/>
                </a:solidFill>
                <a:effectLst/>
                <a:latin typeface="Calibri" pitchFamily="34" charset="0"/>
                <a:ea typeface="宋体" pitchFamily="2" charset="-122"/>
                <a:cs typeface="宋体" charset="0"/>
              </a:rPr>
              <a:t>）计算能力的</a:t>
            </a:r>
            <a:r>
              <a:rPr kumimoji="1" lang="zh-CN" altLang="en-US" sz="1200" kern="1200" dirty="0">
                <a:solidFill>
                  <a:schemeClr val="tx1"/>
                </a:solidFill>
                <a:effectLst/>
                <a:latin typeface="Calibri" pitchFamily="34" charset="0"/>
                <a:ea typeface="宋体" pitchFamily="2" charset="-122"/>
                <a:cs typeface="宋体" charset="0"/>
              </a:rPr>
              <a:t>相对传统的</a:t>
            </a:r>
            <a:r>
              <a:rPr kumimoji="1" lang="zh-CN" altLang="zh-CN" sz="1200" kern="1200" dirty="0">
                <a:solidFill>
                  <a:schemeClr val="tx1"/>
                </a:solidFill>
                <a:effectLst/>
                <a:latin typeface="Calibri" pitchFamily="34" charset="0"/>
                <a:ea typeface="宋体" pitchFamily="2" charset="-122"/>
                <a:cs typeface="宋体" charset="0"/>
              </a:rPr>
              <a:t>科学计算应用。该工作在橡树岭国家实验室的</a:t>
            </a:r>
            <a:r>
              <a:rPr kumimoji="1" lang="en-US" altLang="zh-CN" sz="1200" kern="1200" dirty="0">
                <a:solidFill>
                  <a:schemeClr val="tx1"/>
                </a:solidFill>
                <a:effectLst/>
                <a:latin typeface="Calibri" pitchFamily="34" charset="0"/>
                <a:ea typeface="宋体" pitchFamily="2" charset="-122"/>
                <a:cs typeface="宋体" charset="0"/>
              </a:rPr>
              <a:t>Summit</a:t>
            </a:r>
            <a:r>
              <a:rPr kumimoji="1" lang="zh-CN" altLang="zh-CN" sz="1200" kern="1200" dirty="0">
                <a:solidFill>
                  <a:schemeClr val="tx1"/>
                </a:solidFill>
                <a:effectLst/>
                <a:latin typeface="Calibri" pitchFamily="34" charset="0"/>
                <a:ea typeface="宋体" pitchFamily="2" charset="-122"/>
                <a:cs typeface="宋体" charset="0"/>
              </a:rPr>
              <a:t>上采用混合精度计算模式达到峰值性能</a:t>
            </a:r>
            <a:r>
              <a:rPr kumimoji="1" lang="en-US" altLang="zh-CN" sz="1200" kern="1200" dirty="0">
                <a:solidFill>
                  <a:schemeClr val="tx1"/>
                </a:solidFill>
                <a:effectLst/>
                <a:latin typeface="Calibri" pitchFamily="34" charset="0"/>
                <a:ea typeface="宋体" pitchFamily="2" charset="-122"/>
                <a:cs typeface="宋体" charset="0"/>
              </a:rPr>
              <a:t>2.3 </a:t>
            </a:r>
            <a:r>
              <a:rPr kumimoji="1" lang="en-US" altLang="zh-CN" sz="1200" kern="1200" dirty="0" err="1">
                <a:solidFill>
                  <a:schemeClr val="tx1"/>
                </a:solidFill>
                <a:effectLst/>
                <a:latin typeface="Calibri" pitchFamily="34" charset="0"/>
                <a:ea typeface="宋体" pitchFamily="2" charset="-122"/>
                <a:cs typeface="宋体" charset="0"/>
              </a:rPr>
              <a:t>ExaOps</a:t>
            </a:r>
            <a:r>
              <a:rPr kumimoji="1" lang="zh-CN" altLang="zh-CN" sz="1200" kern="1200" dirty="0">
                <a:solidFill>
                  <a:schemeClr val="tx1"/>
                </a:solidFill>
                <a:effectLst/>
                <a:latin typeface="Calibri" pitchFamily="34" charset="0"/>
                <a:ea typeface="宋体" pitchFamily="2" charset="-122"/>
                <a:cs typeface="宋体" charset="0"/>
              </a:rPr>
              <a:t>。该研究是高性能计算与生物信息学、医学相结合的一个典范。</a:t>
            </a:r>
            <a:r>
              <a:rPr kumimoji="1" lang="zh-CN" altLang="en-US" sz="1200" kern="1200" dirty="0">
                <a:solidFill>
                  <a:schemeClr val="tx1"/>
                </a:solidFill>
                <a:effectLst/>
                <a:latin typeface="Calibri" pitchFamily="34" charset="0"/>
                <a:ea typeface="宋体" pitchFamily="2" charset="-122"/>
                <a:cs typeface="宋体" charset="0"/>
              </a:rPr>
              <a:t>这个应用获得了</a:t>
            </a:r>
            <a:r>
              <a:rPr kumimoji="1" lang="zh-CN" altLang="zh-CN" sz="1200" kern="1200" dirty="0">
                <a:solidFill>
                  <a:schemeClr val="tx1"/>
                </a:solidFill>
                <a:effectLst/>
                <a:latin typeface="Calibri" pitchFamily="34" charset="0"/>
                <a:ea typeface="宋体" pitchFamily="2" charset="-122"/>
                <a:cs typeface="宋体" charset="0"/>
              </a:rPr>
              <a:t>本次戈登</a:t>
            </a:r>
            <a:r>
              <a:rPr kumimoji="1" lang="en-US" altLang="zh-CN" sz="1200" kern="1200" dirty="0">
                <a:solidFill>
                  <a:schemeClr val="tx1"/>
                </a:solidFill>
                <a:effectLst/>
                <a:latin typeface="Calibri" pitchFamily="34" charset="0"/>
                <a:ea typeface="宋体" pitchFamily="2" charset="-122"/>
                <a:cs typeface="宋体" charset="0"/>
              </a:rPr>
              <a:t>·</a:t>
            </a:r>
            <a:r>
              <a:rPr kumimoji="1" lang="zh-CN" altLang="zh-CN" sz="1200" kern="1200" dirty="0">
                <a:solidFill>
                  <a:schemeClr val="tx1"/>
                </a:solidFill>
                <a:effectLst/>
                <a:latin typeface="Calibri" pitchFamily="34" charset="0"/>
                <a:ea typeface="宋体" pitchFamily="2" charset="-122"/>
                <a:cs typeface="宋体" charset="0"/>
              </a:rPr>
              <a:t>贝尔奖持续峰值性能奖</a:t>
            </a:r>
            <a:r>
              <a:rPr kumimoji="1" lang="zh-CN" altLang="en-US" sz="1200" kern="1200" dirty="0">
                <a:solidFill>
                  <a:schemeClr val="tx1"/>
                </a:solidFill>
                <a:effectLst/>
                <a:latin typeface="Calibri" pitchFamily="34" charset="0"/>
                <a:ea typeface="宋体" pitchFamily="2" charset="-122"/>
                <a:cs typeface="宋体" charset="0"/>
              </a:rPr>
              <a:t>。</a:t>
            </a:r>
            <a:endParaRPr kumimoji="1" lang="en-US" altLang="zh-CN" sz="1200" kern="1200" dirty="0">
              <a:solidFill>
                <a:schemeClr val="tx1"/>
              </a:solidFill>
              <a:effectLst/>
              <a:latin typeface="Calibri" pitchFamily="34" charset="0"/>
              <a:ea typeface="宋体" pitchFamily="2" charset="-122"/>
              <a:cs typeface="宋体" charset="0"/>
            </a:endParaRPr>
          </a:p>
          <a:p>
            <a:endParaRPr kumimoji="1" lang="en-US" altLang="zh-CN" sz="1200" kern="1200" dirty="0">
              <a:solidFill>
                <a:schemeClr val="tx1"/>
              </a:solidFill>
              <a:effectLst/>
              <a:latin typeface="Calibri" pitchFamily="34" charset="0"/>
              <a:ea typeface="宋体" pitchFamily="2" charset="-122"/>
            </a:endParaRPr>
          </a:p>
          <a:p>
            <a:r>
              <a:rPr kumimoji="1" lang="zh-CN" altLang="en-US" sz="1200" kern="1200" dirty="0">
                <a:solidFill>
                  <a:schemeClr val="tx1"/>
                </a:solidFill>
                <a:effectLst/>
                <a:latin typeface="Calibri" pitchFamily="34" charset="0"/>
                <a:ea typeface="宋体" pitchFamily="2" charset="-122"/>
                <a:cs typeface="宋体" charset="0"/>
              </a:rPr>
              <a:t>第二个工作</a:t>
            </a:r>
            <a:r>
              <a:rPr kumimoji="1" lang="zh-CN" altLang="zh-CN" sz="1200" kern="1200" dirty="0">
                <a:solidFill>
                  <a:schemeClr val="tx1"/>
                </a:solidFill>
                <a:effectLst/>
                <a:latin typeface="Calibri" pitchFamily="34" charset="0"/>
                <a:ea typeface="宋体" pitchFamily="2" charset="-122"/>
                <a:cs typeface="宋体" charset="0"/>
              </a:rPr>
              <a:t>来自气候变化研究领域，由劳伦斯伯克利国家实验室和</a:t>
            </a:r>
            <a:r>
              <a:rPr kumimoji="1" lang="en-US" altLang="zh-CN" sz="1200" kern="1200" dirty="0">
                <a:solidFill>
                  <a:schemeClr val="tx1"/>
                </a:solidFill>
                <a:effectLst/>
                <a:latin typeface="Calibri" pitchFamily="34" charset="0"/>
                <a:ea typeface="宋体" pitchFamily="2" charset="-122"/>
                <a:cs typeface="宋体" charset="0"/>
              </a:rPr>
              <a:t>NVIDIA</a:t>
            </a:r>
            <a:r>
              <a:rPr kumimoji="1" lang="zh-CN" altLang="zh-CN" sz="1200" kern="1200" dirty="0">
                <a:solidFill>
                  <a:schemeClr val="tx1"/>
                </a:solidFill>
                <a:effectLst/>
                <a:latin typeface="Calibri" pitchFamily="34" charset="0"/>
                <a:ea typeface="宋体" pitchFamily="2" charset="-122"/>
                <a:cs typeface="宋体" charset="0"/>
              </a:rPr>
              <a:t>公司的联合研究团队完成，是首个可以有效扩展到</a:t>
            </a:r>
            <a:r>
              <a:rPr kumimoji="1" lang="en-US" altLang="zh-CN" sz="1200" kern="1200" dirty="0">
                <a:solidFill>
                  <a:schemeClr val="tx1"/>
                </a:solidFill>
                <a:effectLst/>
                <a:latin typeface="Calibri" pitchFamily="34" charset="0"/>
                <a:ea typeface="宋体" pitchFamily="2" charset="-122"/>
                <a:cs typeface="宋体" charset="0"/>
              </a:rPr>
              <a:t>27360</a:t>
            </a:r>
            <a:r>
              <a:rPr kumimoji="1" lang="zh-CN" altLang="zh-CN" sz="1200" kern="1200" dirty="0">
                <a:solidFill>
                  <a:schemeClr val="tx1"/>
                </a:solidFill>
                <a:effectLst/>
                <a:latin typeface="Calibri" pitchFamily="34" charset="0"/>
                <a:ea typeface="宋体" pitchFamily="2" charset="-122"/>
                <a:cs typeface="宋体" charset="0"/>
              </a:rPr>
              <a:t>块</a:t>
            </a:r>
            <a:r>
              <a:rPr kumimoji="1" lang="en-US" altLang="zh-CN" sz="1200" kern="1200" dirty="0">
                <a:solidFill>
                  <a:schemeClr val="tx1"/>
                </a:solidFill>
                <a:effectLst/>
                <a:latin typeface="Calibri" pitchFamily="34" charset="0"/>
                <a:ea typeface="宋体" pitchFamily="2" charset="-122"/>
                <a:cs typeface="宋体" charset="0"/>
              </a:rPr>
              <a:t>GPU</a:t>
            </a:r>
            <a:r>
              <a:rPr kumimoji="1" lang="zh-CN" altLang="zh-CN" sz="1200" kern="1200" dirty="0">
                <a:solidFill>
                  <a:schemeClr val="tx1"/>
                </a:solidFill>
                <a:effectLst/>
                <a:latin typeface="Calibri" pitchFamily="34" charset="0"/>
                <a:ea typeface="宋体" pitchFamily="2" charset="-122"/>
                <a:cs typeface="宋体" charset="0"/>
              </a:rPr>
              <a:t>加速卡的深度学习应用，其半精度计算的峰值性能也达到每秒钟百亿亿次，成功提升了气候变化研究人员在高分辨率气候模拟数据集中有效识别极端天气模式的能力。</a:t>
            </a:r>
            <a:r>
              <a:rPr kumimoji="1" lang="zh-CN" altLang="en-US" sz="1200" kern="1200" dirty="0">
                <a:solidFill>
                  <a:schemeClr val="tx1"/>
                </a:solidFill>
                <a:effectLst/>
                <a:latin typeface="Calibri" pitchFamily="34" charset="0"/>
                <a:ea typeface="宋体" pitchFamily="2" charset="-122"/>
                <a:cs typeface="宋体" charset="0"/>
              </a:rPr>
              <a:t>该应用</a:t>
            </a:r>
            <a:r>
              <a:rPr kumimoji="1" lang="zh-CN" altLang="zh-CN" sz="1200" kern="1200" dirty="0">
                <a:solidFill>
                  <a:schemeClr val="tx1"/>
                </a:solidFill>
                <a:effectLst/>
                <a:latin typeface="Calibri" pitchFamily="34" charset="0"/>
                <a:ea typeface="宋体" pitchFamily="2" charset="-122"/>
                <a:cs typeface="宋体" charset="0"/>
              </a:rPr>
              <a:t>获得戈登</a:t>
            </a:r>
            <a:r>
              <a:rPr kumimoji="1" lang="en-US" altLang="zh-CN" sz="1200" kern="1200" dirty="0">
                <a:solidFill>
                  <a:schemeClr val="tx1"/>
                </a:solidFill>
                <a:effectLst/>
                <a:latin typeface="Calibri" pitchFamily="34" charset="0"/>
                <a:ea typeface="宋体" pitchFamily="2" charset="-122"/>
                <a:cs typeface="宋体" charset="0"/>
              </a:rPr>
              <a:t>·</a:t>
            </a:r>
            <a:r>
              <a:rPr kumimoji="1" lang="zh-CN" altLang="zh-CN" sz="1200" kern="1200" dirty="0">
                <a:solidFill>
                  <a:schemeClr val="tx1"/>
                </a:solidFill>
                <a:effectLst/>
                <a:latin typeface="Calibri" pitchFamily="34" charset="0"/>
                <a:ea typeface="宋体" pitchFamily="2" charset="-122"/>
                <a:cs typeface="宋体" charset="0"/>
              </a:rPr>
              <a:t>贝尔奖可扩展性与时效奖</a:t>
            </a:r>
            <a:r>
              <a:rPr kumimoji="1" lang="zh-CN" altLang="en-US" sz="1200" kern="1200" dirty="0">
                <a:solidFill>
                  <a:schemeClr val="tx1"/>
                </a:solidFill>
                <a:effectLst/>
                <a:latin typeface="Calibri" pitchFamily="34" charset="0"/>
                <a:ea typeface="宋体" pitchFamily="2" charset="-122"/>
                <a:cs typeface="宋体" charset="0"/>
              </a:rPr>
              <a:t>。</a:t>
            </a:r>
            <a:endParaRPr kumimoji="1" lang="en-US" altLang="zh-CN" sz="1200" kern="1200" dirty="0">
              <a:solidFill>
                <a:schemeClr val="tx1"/>
              </a:solidFill>
              <a:effectLst/>
              <a:latin typeface="Calibri" pitchFamily="34" charset="0"/>
              <a:ea typeface="宋体" pitchFamily="2" charset="-122"/>
              <a:cs typeface="宋体" charset="0"/>
            </a:endParaRPr>
          </a:p>
          <a:p>
            <a:endParaRPr kumimoji="1" lang="en-US" altLang="zh-CN" sz="1200" kern="1200" dirty="0">
              <a:solidFill>
                <a:schemeClr val="tx1"/>
              </a:solidFill>
              <a:effectLst/>
              <a:latin typeface="Calibri" pitchFamily="34" charset="0"/>
              <a:ea typeface="宋体" pitchFamily="2" charset="-122"/>
            </a:endParaRPr>
          </a:p>
          <a:p>
            <a:r>
              <a:rPr kumimoji="1" lang="zh-CN" altLang="en-US" sz="1200" kern="1200" dirty="0">
                <a:solidFill>
                  <a:schemeClr val="tx1"/>
                </a:solidFill>
                <a:effectLst/>
                <a:latin typeface="Calibri" pitchFamily="34" charset="0"/>
                <a:ea typeface="宋体" pitchFamily="2" charset="-122"/>
                <a:cs typeface="宋体" charset="0"/>
              </a:rPr>
              <a:t>第三个</a:t>
            </a:r>
            <a:r>
              <a:rPr kumimoji="1" lang="zh-CN" altLang="zh-CN" sz="1200" kern="1200" dirty="0">
                <a:solidFill>
                  <a:schemeClr val="tx1"/>
                </a:solidFill>
                <a:effectLst/>
                <a:latin typeface="Calibri" pitchFamily="34" charset="0"/>
                <a:ea typeface="宋体" pitchFamily="2" charset="-122"/>
                <a:cs typeface="宋体" charset="0"/>
              </a:rPr>
              <a:t>量子色动力学模拟项目属于传统的科学计算领域，其性能优化对</a:t>
            </a:r>
            <a:r>
              <a:rPr kumimoji="1" lang="en-US" altLang="zh-CN" sz="1200" kern="1200" dirty="0">
                <a:solidFill>
                  <a:schemeClr val="tx1"/>
                </a:solidFill>
                <a:effectLst/>
                <a:latin typeface="Calibri" pitchFamily="34" charset="0"/>
                <a:ea typeface="宋体" pitchFamily="2" charset="-122"/>
                <a:cs typeface="宋体" charset="0"/>
              </a:rPr>
              <a:t>Summit</a:t>
            </a:r>
            <a:r>
              <a:rPr kumimoji="1" lang="zh-CN" altLang="zh-CN" sz="1200" kern="1200" dirty="0">
                <a:solidFill>
                  <a:schemeClr val="tx1"/>
                </a:solidFill>
                <a:effectLst/>
                <a:latin typeface="Calibri" pitchFamily="34" charset="0"/>
                <a:ea typeface="宋体" pitchFamily="2" charset="-122"/>
                <a:cs typeface="宋体" charset="0"/>
              </a:rPr>
              <a:t>和</a:t>
            </a:r>
            <a:r>
              <a:rPr kumimoji="1" lang="en-US" altLang="zh-CN" sz="1200" kern="1200" dirty="0">
                <a:solidFill>
                  <a:schemeClr val="tx1"/>
                </a:solidFill>
                <a:effectLst/>
                <a:latin typeface="Calibri" pitchFamily="34" charset="0"/>
                <a:ea typeface="宋体" pitchFamily="2" charset="-122"/>
                <a:cs typeface="宋体" charset="0"/>
              </a:rPr>
              <a:t>Sierra</a:t>
            </a:r>
            <a:r>
              <a:rPr kumimoji="1" lang="zh-CN" altLang="zh-CN" sz="1200" kern="1200" dirty="0">
                <a:solidFill>
                  <a:schemeClr val="tx1"/>
                </a:solidFill>
                <a:effectLst/>
                <a:latin typeface="Calibri" pitchFamily="34" charset="0"/>
                <a:ea typeface="宋体" pitchFamily="2" charset="-122"/>
                <a:cs typeface="宋体" charset="0"/>
              </a:rPr>
              <a:t>的高密度节点配置做了深入考虑</a:t>
            </a:r>
            <a:r>
              <a:rPr kumimoji="1" lang="zh-CN" altLang="en-US" sz="1200" kern="1200" dirty="0">
                <a:solidFill>
                  <a:schemeClr val="tx1"/>
                </a:solidFill>
                <a:effectLst/>
                <a:latin typeface="Calibri" pitchFamily="34" charset="0"/>
                <a:ea typeface="宋体" pitchFamily="2" charset="-122"/>
                <a:cs typeface="宋体" charset="0"/>
              </a:rPr>
              <a:t>。由德国的核物理研究所和</a:t>
            </a:r>
            <a:r>
              <a:rPr kumimoji="1" lang="en-US" altLang="zh-CN" sz="1200" kern="1200" dirty="0">
                <a:solidFill>
                  <a:schemeClr val="tx1"/>
                </a:solidFill>
                <a:effectLst/>
                <a:latin typeface="Calibri" pitchFamily="34" charset="0"/>
                <a:ea typeface="宋体" pitchFamily="2" charset="-122"/>
                <a:cs typeface="宋体" charset="0"/>
              </a:rPr>
              <a:t>LLNL</a:t>
            </a:r>
            <a:r>
              <a:rPr kumimoji="1" lang="zh-CN" altLang="en-US" sz="1200" kern="1200" dirty="0">
                <a:solidFill>
                  <a:schemeClr val="tx1"/>
                </a:solidFill>
                <a:effectLst/>
                <a:latin typeface="Calibri" pitchFamily="34" charset="0"/>
                <a:ea typeface="宋体" pitchFamily="2" charset="-122"/>
                <a:cs typeface="宋体" charset="0"/>
              </a:rPr>
              <a:t>合作完成。</a:t>
            </a:r>
            <a:r>
              <a:rPr kumimoji="1" lang="zh-CN" altLang="zh-CN" sz="1200" kern="1200" dirty="0">
                <a:solidFill>
                  <a:schemeClr val="tx1"/>
                </a:solidFill>
                <a:effectLst/>
                <a:latin typeface="Calibri" pitchFamily="34" charset="0"/>
                <a:ea typeface="宋体" pitchFamily="2" charset="-122"/>
                <a:cs typeface="宋体" charset="0"/>
              </a:rPr>
              <a:t>上述工作均基于已有软件框架进行拓展实现，与图形加速器异构架构性能优化方面的长期投入与积累密不可分。该工作也从侧面说明了从关注单一应用到关注整个应用工作流的必要性。</a:t>
            </a:r>
            <a:endParaRPr kumimoji="1" lang="en-US" altLang="zh-CN" sz="1200" kern="1200" dirty="0">
              <a:solidFill>
                <a:schemeClr val="tx1"/>
              </a:solidFill>
              <a:effectLst/>
              <a:latin typeface="Calibri" pitchFamily="34" charset="0"/>
              <a:ea typeface="宋体" pitchFamily="2" charset="-122"/>
              <a:cs typeface="宋体" charset="0"/>
            </a:endParaRPr>
          </a:p>
          <a:p>
            <a:endParaRPr kumimoji="1" lang="en-US" altLang="zh-CN" sz="1200" kern="1200" dirty="0">
              <a:solidFill>
                <a:schemeClr val="tx1"/>
              </a:solidFill>
              <a:effectLst/>
              <a:latin typeface="Calibri" pitchFamily="34" charset="0"/>
              <a:ea typeface="宋体" pitchFamily="2" charset="-122"/>
            </a:endParaRPr>
          </a:p>
          <a:p>
            <a:r>
              <a:rPr kumimoji="1" lang="zh-CN" altLang="en-US" sz="1200" kern="1200" dirty="0">
                <a:solidFill>
                  <a:schemeClr val="tx1"/>
                </a:solidFill>
                <a:effectLst/>
                <a:latin typeface="Calibri" pitchFamily="34" charset="0"/>
                <a:ea typeface="宋体" pitchFamily="2" charset="-122"/>
                <a:cs typeface="宋体" charset="0"/>
              </a:rPr>
              <a:t>下一个项目是</a:t>
            </a:r>
            <a:r>
              <a:rPr kumimoji="1" lang="zh-CN" altLang="zh-CN" sz="1200" kern="1200" dirty="0">
                <a:solidFill>
                  <a:schemeClr val="tx1"/>
                </a:solidFill>
                <a:effectLst/>
                <a:latin typeface="Calibri" pitchFamily="34" charset="0"/>
                <a:ea typeface="宋体" pitchFamily="2" charset="-122"/>
                <a:cs typeface="宋体" charset="0"/>
              </a:rPr>
              <a:t>城市震害模拟项目</a:t>
            </a:r>
            <a:r>
              <a:rPr kumimoji="1" lang="zh-CN" altLang="en-US" sz="1200" kern="1200" baseline="30000" dirty="0">
                <a:solidFill>
                  <a:schemeClr val="tx1"/>
                </a:solidFill>
                <a:effectLst/>
                <a:latin typeface="Calibri" pitchFamily="34" charset="0"/>
                <a:ea typeface="宋体" pitchFamily="2" charset="-122"/>
                <a:cs typeface="宋体" charset="0"/>
              </a:rPr>
              <a:t>，</a:t>
            </a:r>
            <a:r>
              <a:rPr kumimoji="1" lang="zh-CN" altLang="zh-CN" sz="1200" kern="1200" dirty="0">
                <a:solidFill>
                  <a:schemeClr val="tx1"/>
                </a:solidFill>
                <a:effectLst/>
                <a:latin typeface="Calibri" pitchFamily="34" charset="0"/>
                <a:ea typeface="宋体" pitchFamily="2" charset="-122"/>
                <a:cs typeface="宋体" charset="0"/>
              </a:rPr>
              <a:t>关注的是非结构有限元计算当中的大规模线性方程组求解问题。与已有工作不同的是，该工作对于时变计算问题中难收敛区域的识别更是采用了人工神经网络来预测，这也算是人工智能技术在传统计算当中应用的一个有趣实例。</a:t>
            </a:r>
            <a:endParaRPr kumimoji="1" lang="en-US" altLang="zh-CN" sz="1200" kern="1200" dirty="0">
              <a:solidFill>
                <a:schemeClr val="tx1"/>
              </a:solidFill>
              <a:effectLst/>
              <a:latin typeface="Calibri" pitchFamily="34" charset="0"/>
              <a:ea typeface="宋体" pitchFamily="2" charset="-122"/>
              <a:cs typeface="宋体" charset="0"/>
            </a:endParaRPr>
          </a:p>
          <a:p>
            <a:endParaRPr kumimoji="1" lang="en-US" altLang="zh-CN" sz="1200" kern="1200" dirty="0">
              <a:solidFill>
                <a:schemeClr val="tx1"/>
              </a:solidFill>
              <a:effectLst/>
              <a:latin typeface="Calibri" pitchFamily="34" charset="0"/>
              <a:ea typeface="宋体" pitchFamily="2" charset="-122"/>
            </a:endParaRPr>
          </a:p>
          <a:p>
            <a:r>
              <a:rPr kumimoji="1" lang="zh-CN" altLang="zh-CN" sz="1200" kern="1200" dirty="0">
                <a:solidFill>
                  <a:schemeClr val="tx1"/>
                </a:solidFill>
                <a:effectLst/>
                <a:latin typeface="Calibri" pitchFamily="34" charset="0"/>
                <a:ea typeface="宋体" pitchFamily="2" charset="-122"/>
                <a:cs typeface="宋体" charset="0"/>
              </a:rPr>
              <a:t>电子显微镜数据处理项目</a:t>
            </a:r>
            <a:r>
              <a:rPr kumimoji="1" lang="zh-CN" altLang="en-US" sz="1200" kern="1200" dirty="0">
                <a:solidFill>
                  <a:schemeClr val="tx1"/>
                </a:solidFill>
                <a:effectLst/>
                <a:latin typeface="Calibri" pitchFamily="34" charset="0"/>
                <a:ea typeface="宋体" pitchFamily="2" charset="-122"/>
                <a:cs typeface="宋体" charset="0"/>
              </a:rPr>
              <a:t>看上去与第二个获奖工作相似，</a:t>
            </a:r>
            <a:r>
              <a:rPr kumimoji="1" lang="zh-CN" altLang="zh-CN" sz="1200" kern="1200" dirty="0">
                <a:solidFill>
                  <a:schemeClr val="tx1"/>
                </a:solidFill>
                <a:effectLst/>
                <a:latin typeface="Calibri" pitchFamily="34" charset="0"/>
                <a:ea typeface="宋体" pitchFamily="2" charset="-122"/>
                <a:cs typeface="宋体" charset="0"/>
              </a:rPr>
              <a:t>同样关注深度学习的大规模训练问题</a:t>
            </a:r>
            <a:r>
              <a:rPr kumimoji="1" lang="zh-CN" altLang="en-US" sz="1200" kern="1200" dirty="0">
                <a:solidFill>
                  <a:schemeClr val="tx1"/>
                </a:solidFill>
                <a:effectLst/>
                <a:latin typeface="Calibri" pitchFamily="34" charset="0"/>
                <a:ea typeface="宋体" pitchFamily="2" charset="-122"/>
                <a:cs typeface="宋体" charset="0"/>
              </a:rPr>
              <a:t>，也是处理大量图片</a:t>
            </a:r>
            <a:r>
              <a:rPr kumimoji="1" lang="zh-CN" altLang="zh-CN" sz="1200" kern="1200" dirty="0">
                <a:solidFill>
                  <a:schemeClr val="tx1"/>
                </a:solidFill>
                <a:effectLst/>
                <a:latin typeface="Calibri" pitchFamily="34" charset="0"/>
                <a:ea typeface="宋体" pitchFamily="2" charset="-122"/>
                <a:cs typeface="宋体" charset="0"/>
              </a:rPr>
              <a:t>。其不同之处是采用了类似</a:t>
            </a:r>
            <a:r>
              <a:rPr kumimoji="1" lang="en-US" altLang="zh-CN" sz="1200" kern="1200" dirty="0" err="1">
                <a:solidFill>
                  <a:schemeClr val="tx1"/>
                </a:solidFill>
                <a:effectLst/>
                <a:latin typeface="Calibri" pitchFamily="34" charset="0"/>
                <a:ea typeface="宋体" pitchFamily="2" charset="-122"/>
                <a:cs typeface="宋体" charset="0"/>
              </a:rPr>
              <a:t>AutoML</a:t>
            </a:r>
            <a:r>
              <a:rPr kumimoji="1" lang="zh-CN" altLang="zh-CN" sz="1200" kern="1200" dirty="0">
                <a:solidFill>
                  <a:schemeClr val="tx1"/>
                </a:solidFill>
                <a:effectLst/>
                <a:latin typeface="Calibri" pitchFamily="34" charset="0"/>
                <a:ea typeface="宋体" pitchFamily="2" charset="-122"/>
                <a:cs typeface="宋体" charset="0"/>
              </a:rPr>
              <a:t>的思想，将深度神经网络结构优选和超参调优合并来考虑。</a:t>
            </a:r>
            <a:endParaRPr kumimoji="1" lang="en-US" altLang="zh-CN" sz="1200" kern="1200" dirty="0">
              <a:solidFill>
                <a:schemeClr val="tx1"/>
              </a:solidFill>
              <a:effectLst/>
              <a:latin typeface="Calibri" pitchFamily="34" charset="0"/>
              <a:ea typeface="宋体" pitchFamily="2" charset="-122"/>
            </a:endParaRPr>
          </a:p>
          <a:p>
            <a:endParaRPr kumimoji="1" lang="en-US" altLang="zh-CN" sz="1200" kern="1200" dirty="0">
              <a:solidFill>
                <a:schemeClr val="tx1"/>
              </a:solidFill>
              <a:effectLst/>
              <a:latin typeface="Calibri" pitchFamily="34" charset="0"/>
              <a:ea typeface="宋体" pitchFamily="2" charset="-122"/>
            </a:endParaRPr>
          </a:p>
          <a:p>
            <a:r>
              <a:rPr kumimoji="1" lang="zh-CN" altLang="zh-CN" sz="1200" kern="1200" dirty="0">
                <a:solidFill>
                  <a:schemeClr val="tx1"/>
                </a:solidFill>
                <a:effectLst/>
                <a:latin typeface="Calibri" pitchFamily="34" charset="0"/>
                <a:ea typeface="宋体" pitchFamily="2" charset="-122"/>
                <a:cs typeface="宋体" charset="0"/>
              </a:rPr>
              <a:t>此次入围戈登</a:t>
            </a:r>
            <a:r>
              <a:rPr kumimoji="1" lang="en-US" altLang="zh-CN" sz="1200" kern="1200" dirty="0">
                <a:solidFill>
                  <a:schemeClr val="tx1"/>
                </a:solidFill>
                <a:effectLst/>
                <a:latin typeface="Calibri" pitchFamily="34" charset="0"/>
                <a:ea typeface="宋体" pitchFamily="2" charset="-122"/>
                <a:cs typeface="宋体" charset="0"/>
              </a:rPr>
              <a:t>·</a:t>
            </a:r>
            <a:r>
              <a:rPr kumimoji="1" lang="zh-CN" altLang="zh-CN" sz="1200" kern="1200" dirty="0">
                <a:solidFill>
                  <a:schemeClr val="tx1"/>
                </a:solidFill>
                <a:effectLst/>
                <a:latin typeface="Calibri" pitchFamily="34" charset="0"/>
                <a:ea typeface="宋体" pitchFamily="2" charset="-122"/>
                <a:cs typeface="宋体" charset="0"/>
              </a:rPr>
              <a:t>贝尔奖唯一来自中国的应用是名为“神图”的图数据分析编程系统。“神图”所面向的对象不是传统的科学与工程计算应用，它探索了在超级计算机上如何开展极大规模图数据的高效处理。图数据将数据抽象成点和边的数据形式，是一种典型的非结构化数据。</a:t>
            </a:r>
            <a:endParaRPr kumimoji="1" lang="en-US" altLang="zh-CN" sz="1200" kern="1200" dirty="0">
              <a:solidFill>
                <a:schemeClr val="tx1"/>
              </a:solidFill>
              <a:effectLst/>
              <a:latin typeface="Calibri" pitchFamily="34" charset="0"/>
              <a:ea typeface="宋体" pitchFamily="2" charset="-122"/>
              <a:cs typeface="宋体" charset="0"/>
            </a:endParaRPr>
          </a:p>
          <a:p>
            <a:r>
              <a:rPr kumimoji="1" lang="zh-CN" altLang="zh-CN" sz="1200" kern="1200" dirty="0">
                <a:solidFill>
                  <a:schemeClr val="tx1"/>
                </a:solidFill>
                <a:effectLst/>
                <a:latin typeface="Calibri" pitchFamily="34" charset="0"/>
                <a:ea typeface="宋体" pitchFamily="2" charset="-122"/>
                <a:cs typeface="宋体" charset="0"/>
              </a:rPr>
              <a:t>图数据分析是大数据分析中的重要问题，在金融反欺诈、物联网管理、信息安全、网页搜索、社交网络分析、电网分析等领域具有广泛应用。</a:t>
            </a:r>
            <a:endParaRPr kumimoji="1" lang="en-US" altLang="zh-CN" sz="1200" kern="1200" dirty="0">
              <a:solidFill>
                <a:schemeClr val="tx1"/>
              </a:solidFill>
              <a:effectLst/>
              <a:latin typeface="Calibri" pitchFamily="34" charset="0"/>
              <a:ea typeface="宋体" pitchFamily="2" charset="-122"/>
              <a:cs typeface="宋体" charset="0"/>
            </a:endParaRPr>
          </a:p>
          <a:p>
            <a:endParaRPr kumimoji="1" lang="en-US" altLang="zh-CN" sz="1200" kern="1200" dirty="0">
              <a:solidFill>
                <a:schemeClr val="tx1"/>
              </a:solidFill>
              <a:effectLst/>
              <a:latin typeface="Calibri" pitchFamily="34" charset="0"/>
              <a:ea typeface="宋体" pitchFamily="2" charset="-122"/>
            </a:endParaRPr>
          </a:p>
          <a:p>
            <a:r>
              <a:rPr kumimoji="1" lang="zh-CN" altLang="en-US" sz="1200" kern="1200" dirty="0">
                <a:solidFill>
                  <a:schemeClr val="tx1"/>
                </a:solidFill>
                <a:effectLst/>
                <a:latin typeface="Calibri" pitchFamily="34" charset="0"/>
                <a:ea typeface="宋体" pitchFamily="2" charset="-122"/>
              </a:rPr>
              <a:t>仔细看一下上表，可以看到</a:t>
            </a:r>
            <a:r>
              <a:rPr kumimoji="1" lang="en-US" altLang="zh-CN" sz="1200" kern="1200" dirty="0">
                <a:solidFill>
                  <a:schemeClr val="tx1"/>
                </a:solidFill>
                <a:effectLst/>
                <a:latin typeface="Calibri" pitchFamily="34" charset="0"/>
                <a:ea typeface="宋体" pitchFamily="2" charset="-122"/>
              </a:rPr>
              <a:t>2018</a:t>
            </a:r>
            <a:r>
              <a:rPr kumimoji="1" lang="zh-CN" altLang="en-US" sz="1200" kern="1200" dirty="0">
                <a:solidFill>
                  <a:schemeClr val="tx1"/>
                </a:solidFill>
                <a:effectLst/>
                <a:latin typeface="Calibri" pitchFamily="34" charset="0"/>
                <a:ea typeface="宋体" pitchFamily="2" charset="-122"/>
              </a:rPr>
              <a:t>年入围和获奖的</a:t>
            </a:r>
            <a:r>
              <a:rPr kumimoji="1" lang="en-US" altLang="zh-CN" sz="1200" kern="1200" dirty="0">
                <a:solidFill>
                  <a:schemeClr val="tx1"/>
                </a:solidFill>
                <a:effectLst/>
                <a:latin typeface="Calibri" pitchFamily="34" charset="0"/>
                <a:ea typeface="宋体" pitchFamily="2" charset="-122"/>
              </a:rPr>
              <a:t>6</a:t>
            </a:r>
            <a:r>
              <a:rPr kumimoji="1" lang="zh-CN" altLang="en-US" sz="1200" kern="1200" dirty="0">
                <a:solidFill>
                  <a:schemeClr val="tx1"/>
                </a:solidFill>
                <a:effectLst/>
                <a:latin typeface="Calibri" pitchFamily="34" charset="0"/>
                <a:ea typeface="宋体" pitchFamily="2" charset="-122"/>
              </a:rPr>
              <a:t>个工作中，</a:t>
            </a:r>
            <a:r>
              <a:rPr kumimoji="1" lang="en-US" altLang="zh-CN" sz="1200" kern="1200" dirty="0">
                <a:solidFill>
                  <a:schemeClr val="tx1"/>
                </a:solidFill>
                <a:effectLst/>
                <a:latin typeface="Calibri" pitchFamily="34" charset="0"/>
                <a:ea typeface="宋体" pitchFamily="2" charset="-122"/>
              </a:rPr>
              <a:t>5</a:t>
            </a:r>
            <a:r>
              <a:rPr kumimoji="1" lang="zh-CN" altLang="en-US" sz="1200" kern="1200" dirty="0">
                <a:solidFill>
                  <a:schemeClr val="tx1"/>
                </a:solidFill>
                <a:effectLst/>
                <a:latin typeface="Calibri" pitchFamily="34" charset="0"/>
                <a:ea typeface="宋体" pitchFamily="2" charset="-122"/>
              </a:rPr>
              <a:t>个来自</a:t>
            </a:r>
            <a:r>
              <a:rPr kumimoji="1" lang="en-US" altLang="zh-CN" sz="1200" kern="1200" dirty="0">
                <a:solidFill>
                  <a:schemeClr val="tx1"/>
                </a:solidFill>
                <a:effectLst/>
                <a:latin typeface="Calibri" pitchFamily="34" charset="0"/>
                <a:ea typeface="宋体" pitchFamily="2" charset="-122"/>
              </a:rPr>
              <a:t>Summit</a:t>
            </a:r>
            <a:r>
              <a:rPr kumimoji="1" lang="zh-CN" altLang="en-US" sz="1200" kern="1200" dirty="0">
                <a:solidFill>
                  <a:schemeClr val="tx1"/>
                </a:solidFill>
                <a:effectLst/>
                <a:latin typeface="Calibri" pitchFamily="34" charset="0"/>
                <a:ea typeface="宋体" pitchFamily="2" charset="-122"/>
              </a:rPr>
              <a:t>，仅有一个来自太湖之光。</a:t>
            </a:r>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22164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Calibri" pitchFamily="34" charset="0"/>
                <a:ea typeface="宋体" pitchFamily="2" charset="-122"/>
                <a:cs typeface="宋体" charset="0"/>
              </a:rPr>
              <a:t>正如上面的介绍，</a:t>
            </a:r>
            <a:r>
              <a:rPr kumimoji="1" lang="en-US" altLang="zh-CN" sz="1200" kern="1200" dirty="0">
                <a:solidFill>
                  <a:schemeClr val="tx1"/>
                </a:solidFill>
                <a:effectLst/>
                <a:latin typeface="Calibri" pitchFamily="34" charset="0"/>
                <a:ea typeface="宋体" pitchFamily="2" charset="-122"/>
                <a:cs typeface="宋体" charset="0"/>
              </a:rPr>
              <a:t>2018</a:t>
            </a:r>
            <a:r>
              <a:rPr kumimoji="1" lang="zh-CN" altLang="zh-CN" sz="1200" kern="1200" dirty="0">
                <a:solidFill>
                  <a:schemeClr val="tx1"/>
                </a:solidFill>
                <a:effectLst/>
                <a:latin typeface="Calibri" pitchFamily="34" charset="0"/>
                <a:ea typeface="宋体" pitchFamily="2" charset="-122"/>
                <a:cs typeface="宋体" charset="0"/>
              </a:rPr>
              <a:t>年的戈登·贝尔奖</a:t>
            </a:r>
            <a:r>
              <a:rPr kumimoji="1" lang="zh-CN" altLang="en-US" sz="1200" kern="1200" dirty="0">
                <a:solidFill>
                  <a:schemeClr val="tx1"/>
                </a:solidFill>
                <a:effectLst/>
                <a:latin typeface="Calibri" pitchFamily="34" charset="0"/>
                <a:ea typeface="宋体" pitchFamily="2" charset="-122"/>
                <a:cs typeface="宋体" charset="0"/>
              </a:rPr>
              <a:t>之一</a:t>
            </a:r>
            <a:r>
              <a:rPr kumimoji="1" lang="zh-CN" altLang="zh-CN" sz="1200" kern="1200" dirty="0">
                <a:solidFill>
                  <a:schemeClr val="tx1"/>
                </a:solidFill>
                <a:effectLst/>
                <a:latin typeface="Calibri" pitchFamily="34" charset="0"/>
                <a:ea typeface="宋体" pitchFamily="2" charset="-122"/>
                <a:cs typeface="宋体" charset="0"/>
              </a:rPr>
              <a:t>选择</a:t>
            </a:r>
            <a:r>
              <a:rPr kumimoji="1" lang="zh-CN" altLang="en-US" sz="1200" kern="1200" dirty="0">
                <a:solidFill>
                  <a:schemeClr val="tx1"/>
                </a:solidFill>
                <a:effectLst/>
                <a:latin typeface="Calibri" pitchFamily="34" charset="0"/>
                <a:ea typeface="宋体" pitchFamily="2" charset="-122"/>
                <a:cs typeface="宋体" charset="0"/>
              </a:rPr>
              <a:t>了</a:t>
            </a:r>
            <a:r>
              <a:rPr kumimoji="1" lang="zh-CN" altLang="zh-CN" sz="1200" kern="1200" dirty="0">
                <a:solidFill>
                  <a:schemeClr val="tx1"/>
                </a:solidFill>
                <a:effectLst/>
                <a:latin typeface="Calibri" pitchFamily="34" charset="0"/>
                <a:ea typeface="宋体" pitchFamily="2" charset="-122"/>
                <a:cs typeface="宋体" charset="0"/>
              </a:rPr>
              <a:t>大规模深度学习应用</a:t>
            </a:r>
            <a:r>
              <a:rPr kumimoji="1" lang="zh-CN" altLang="en-US" sz="1200" kern="1200" dirty="0">
                <a:solidFill>
                  <a:schemeClr val="tx1"/>
                </a:solidFill>
                <a:effectLst/>
                <a:latin typeface="Calibri" pitchFamily="34" charset="0"/>
                <a:ea typeface="宋体" pitchFamily="2" charset="-122"/>
                <a:cs typeface="宋体" charset="0"/>
              </a:rPr>
              <a:t>。值得提及的是，</a:t>
            </a:r>
            <a:r>
              <a:rPr kumimoji="1" lang="zh-CN" altLang="zh-CN" sz="1200" kern="1200" dirty="0">
                <a:solidFill>
                  <a:schemeClr val="tx1"/>
                </a:solidFill>
                <a:effectLst/>
                <a:latin typeface="Calibri" pitchFamily="34" charset="0"/>
                <a:ea typeface="宋体" pitchFamily="2" charset="-122"/>
                <a:cs typeface="宋体" charset="0"/>
              </a:rPr>
              <a:t>入围应用中人工智能相关的项目也前所未有地占据了半壁江山，这一切都预示着人工智能与超算的结合将愈来愈紧密。真正具有高可扩展能力的人工智能算法与应用并不多。以应用最为广泛的深度学习为例，提升</a:t>
            </a:r>
            <a:r>
              <a:rPr kumimoji="1" lang="en-US" altLang="zh-CN" sz="1200" kern="1200" dirty="0">
                <a:solidFill>
                  <a:schemeClr val="tx1"/>
                </a:solidFill>
                <a:effectLst/>
                <a:latin typeface="Calibri" pitchFamily="34" charset="0"/>
                <a:ea typeface="宋体" pitchFamily="2" charset="-122"/>
                <a:cs typeface="宋体" charset="0"/>
              </a:rPr>
              <a:t>batch size</a:t>
            </a:r>
            <a:r>
              <a:rPr kumimoji="1" lang="zh-CN" altLang="zh-CN" sz="1200" kern="1200" dirty="0">
                <a:solidFill>
                  <a:schemeClr val="tx1"/>
                </a:solidFill>
                <a:effectLst/>
                <a:latin typeface="Calibri" pitchFamily="34" charset="0"/>
                <a:ea typeface="宋体" pitchFamily="2" charset="-122"/>
                <a:cs typeface="宋体" charset="0"/>
              </a:rPr>
              <a:t>来提升数据并行性有可能导致收敛问题，从而限制可利用的并行资源总量，而模型并行又存在通信瓶颈。因此，人工智能应用仍需要持续创新以更好地利用未来更大规模的超算系统</a:t>
            </a:r>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486020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人工智能广受关注，</a:t>
            </a:r>
            <a:r>
              <a:rPr lang="en-US" altLang="zh-CN" dirty="0"/>
              <a:t>2018</a:t>
            </a:r>
            <a:r>
              <a:rPr lang="zh-CN" altLang="en-US" dirty="0"/>
              <a:t>年</a:t>
            </a:r>
            <a:r>
              <a:rPr lang="en-US" altLang="zh-CN" dirty="0" err="1"/>
              <a:t>Exascle</a:t>
            </a:r>
            <a:r>
              <a:rPr lang="zh-CN" altLang="en-US" dirty="0"/>
              <a:t>级深度学习在科学计算方面应用是热点，这里我们举一个例子。今年</a:t>
            </a:r>
            <a:r>
              <a:rPr lang="en-US" altLang="zh-CN" dirty="0"/>
              <a:t>GB</a:t>
            </a:r>
            <a:r>
              <a:rPr lang="zh-CN" altLang="en-US" dirty="0"/>
              <a:t>得奖的一篇工作就是关于如何用深度学习来定量化极端天气事件，主要的内容是是利用深度学习的图像分割来找出极端事件的区域，其主要的目标有以下三点：</a:t>
            </a:r>
            <a:endParaRPr lang="en-US" altLang="zh-CN" dirty="0"/>
          </a:p>
          <a:p>
            <a:r>
              <a:rPr lang="en-US" altLang="zh-CN" dirty="0"/>
              <a:t>1.</a:t>
            </a:r>
            <a:r>
              <a:rPr lang="zh-CN" altLang="en-US" dirty="0"/>
              <a:t> 用像素级别的图像分割在气候模式预测的结果中自动化的找出飓风等问题</a:t>
            </a:r>
            <a:endParaRPr lang="en-US" altLang="zh-CN" dirty="0"/>
          </a:p>
          <a:p>
            <a:r>
              <a:rPr lang="en-US" altLang="zh-CN" dirty="0"/>
              <a:t>2. </a:t>
            </a:r>
            <a:r>
              <a:rPr lang="zh-CN" altLang="en-US" dirty="0"/>
              <a:t>提升高分辨率的极端天气预测。</a:t>
            </a:r>
            <a:endParaRPr lang="en-US" altLang="zh-CN" dirty="0"/>
          </a:p>
          <a:p>
            <a:r>
              <a:rPr lang="en-US" altLang="zh-CN" dirty="0"/>
              <a:t>3.</a:t>
            </a:r>
            <a:r>
              <a:rPr lang="zh-CN" altLang="en-US" dirty="0"/>
              <a:t> 探索未来一平方公里的空间分辨率的潜在解决方案。</a:t>
            </a:r>
            <a:endParaRPr lang="en-US" altLang="zh-CN" dirty="0"/>
          </a:p>
          <a:p>
            <a:endParaRPr lang="zh-CN" altLang="en-US"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rPr>
              <a:t>Tsinghua</a:t>
            </a:r>
            <a:endParaRPr kumimoji="0" lang="zh-CN" alt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52F7FF-2BD8-4798-84EF-2C13BD229CAD}"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48391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1219201" y="1524000"/>
            <a:ext cx="10164233" cy="1752600"/>
          </a:xfrm>
        </p:spPr>
        <p:txBody>
          <a:bodyPr/>
          <a:lstStyle>
            <a:lvl1pPr>
              <a:defRPr sz="5000"/>
            </a:lvl1pPr>
          </a:lstStyle>
          <a:p>
            <a:r>
              <a:rPr lang="zh-CN" altLang="en-US"/>
              <a:t>单击此处编辑母版标题样式</a:t>
            </a:r>
            <a:endParaRPr lang="en-US" altLang="zh-CN"/>
          </a:p>
        </p:txBody>
      </p:sp>
      <p:sp>
        <p:nvSpPr>
          <p:cNvPr id="7171"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r>
              <a:rPr lang="zh-CN" altLang="en-US"/>
              <a:t>单击此处编辑母版副标题样式</a:t>
            </a:r>
            <a:endParaRPr lang="en-US" altLang="zh-CN"/>
          </a:p>
        </p:txBody>
      </p:sp>
      <p:sp>
        <p:nvSpPr>
          <p:cNvPr id="6" name="Rectangle 4"/>
          <p:cNvSpPr>
            <a:spLocks noGrp="1" noChangeArrowheads="1"/>
          </p:cNvSpPr>
          <p:nvPr>
            <p:ph type="dt" sz="half" idx="10"/>
          </p:nvPr>
        </p:nvSpPr>
        <p:spPr>
          <a:xfrm>
            <a:off x="609600" y="6243638"/>
            <a:ext cx="2844800" cy="457200"/>
          </a:xfrm>
          <a:prstGeom prst="rect">
            <a:avLst/>
          </a:prstGeom>
        </p:spPr>
        <p:txBody>
          <a:bodyPr/>
          <a:lstStyle>
            <a:lvl1pPr>
              <a:defRPr/>
            </a:lvl1pPr>
          </a:lstStyle>
          <a:p>
            <a:fld id="{947B831D-D035-4B06-A487-688DC3ECE853}" type="datetime1">
              <a:rPr lang="zh-CN" altLang="en-US" smtClean="0"/>
              <a:t>2019/10/10</a:t>
            </a:fld>
            <a:endParaRPr lang="zh-CN" altLang="en-US"/>
          </a:p>
        </p:txBody>
      </p:sp>
      <p:sp>
        <p:nvSpPr>
          <p:cNvPr id="7" name="Rectangle 5"/>
          <p:cNvSpPr>
            <a:spLocks noGrp="1" noChangeArrowheads="1"/>
          </p:cNvSpPr>
          <p:nvPr>
            <p:ph type="ftr" sz="quarter" idx="11"/>
          </p:nvPr>
        </p:nvSpPr>
        <p:spPr>
          <a:xfrm>
            <a:off x="4165600" y="6243638"/>
            <a:ext cx="3860800" cy="457200"/>
          </a:xfrm>
          <a:prstGeom prst="rect">
            <a:avLst/>
          </a:prstGeom>
        </p:spPr>
        <p:txBody>
          <a:bodyPr/>
          <a:lstStyle>
            <a:lvl1pPr>
              <a:defRPr/>
            </a:lvl1pPr>
          </a:lstStyle>
          <a:p>
            <a:r>
              <a:rPr lang="en-US" altLang="zh-CN"/>
              <a:t>wangxinl16@mails.tsinghua.edu.cn</a:t>
            </a:r>
            <a:endParaRPr lang="zh-CN" altLang="en-US"/>
          </a:p>
        </p:txBody>
      </p:sp>
      <p:sp>
        <p:nvSpPr>
          <p:cNvPr id="8" name="Rectangle 6"/>
          <p:cNvSpPr>
            <a:spLocks noGrp="1" noChangeArrowheads="1"/>
          </p:cNvSpPr>
          <p:nvPr>
            <p:ph type="sldNum" sz="quarter" idx="12"/>
          </p:nvPr>
        </p:nvSpPr>
        <p:spPr>
          <a:xfrm>
            <a:off x="8737600" y="6248400"/>
            <a:ext cx="2844800" cy="457200"/>
          </a:xfrm>
        </p:spPr>
        <p:txBody>
          <a:bodyPr/>
          <a:lstStyle>
            <a:lvl1pPr>
              <a:defRPr/>
            </a:lvl1pPr>
          </a:lstStyle>
          <a:p>
            <a:fld id="{0C913308-F349-4B6D-A68A-DD1791B4A57B}" type="slidenum">
              <a:rPr lang="zh-CN" altLang="en-US" smtClean="0"/>
              <a:pPr/>
              <a:t>‹#›</a:t>
            </a:fld>
            <a:endParaRPr lang="zh-CN" altLang="en-US"/>
          </a:p>
        </p:txBody>
      </p:sp>
      <p:pic>
        <p:nvPicPr>
          <p:cNvPr id="9" name="图片 8"/>
          <p:cNvPicPr>
            <a:picLocks noChangeAspect="1"/>
          </p:cNvPicPr>
          <p:nvPr userDrawn="1"/>
        </p:nvPicPr>
        <p:blipFill>
          <a:blip r:embed="rId2"/>
          <a:stretch>
            <a:fillRect/>
          </a:stretch>
        </p:blipFill>
        <p:spPr>
          <a:xfrm>
            <a:off x="10848528" y="204868"/>
            <a:ext cx="1175453" cy="1135900"/>
          </a:xfrm>
          <a:prstGeom prst="rect">
            <a:avLst/>
          </a:prstGeom>
        </p:spPr>
      </p:pic>
    </p:spTree>
    <p:extLst>
      <p:ext uri="{BB962C8B-B14F-4D97-AF65-F5344CB8AC3E}">
        <p14:creationId xmlns:p14="http://schemas.microsoft.com/office/powerpoint/2010/main" val="20396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D6652736-6A60-4B78-9ABD-908F15340CC7}" type="datetime1">
              <a:rPr lang="zh-CN" altLang="en-US" smtClean="0"/>
              <a:t>2019/10/10</a:t>
            </a:fld>
            <a:endParaRPr lang="zh-CN" altLang="en-US"/>
          </a:p>
        </p:txBody>
      </p:sp>
      <p:sp>
        <p:nvSpPr>
          <p:cNvPr id="5" name="Rectangle 5"/>
          <p:cNvSpPr>
            <a:spLocks noGrp="1" noChangeArrowheads="1"/>
          </p:cNvSpPr>
          <p:nvPr>
            <p:ph type="ftr" sz="quarter" idx="11"/>
          </p:nvPr>
        </p:nvSpPr>
        <p:spPr>
          <a:xfrm>
            <a:off x="4165600" y="6309320"/>
            <a:ext cx="3860800" cy="457200"/>
          </a:xfrm>
          <a:prstGeom prst="rect">
            <a:avLst/>
          </a:prstGeom>
          <a:ln/>
        </p:spPr>
        <p:txBody>
          <a:bodyPr/>
          <a:lstStyle>
            <a:lvl1pPr>
              <a:defRPr/>
            </a:lvl1pPr>
          </a:lstStyle>
          <a:p>
            <a:r>
              <a:rPr lang="en-US" altLang="zh-CN"/>
              <a:t>wangxinl16@mails.tsinghua.edu.cn</a:t>
            </a: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07754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8771E32B-E4D6-4AE9-ACD4-5A8B9429ABE4}" type="datetime1">
              <a:rPr lang="zh-CN" altLang="en-US" smtClean="0"/>
              <a:t>2019/10/10</a:t>
            </a:fld>
            <a:endParaRPr lang="zh-CN" altLang="en-US"/>
          </a:p>
        </p:txBody>
      </p:sp>
      <p:sp>
        <p:nvSpPr>
          <p:cNvPr id="5" name="Rectangle 5"/>
          <p:cNvSpPr>
            <a:spLocks noGrp="1" noChangeArrowheads="1"/>
          </p:cNvSpPr>
          <p:nvPr>
            <p:ph type="ftr" sz="quarter" idx="11"/>
          </p:nvPr>
        </p:nvSpPr>
        <p:spPr>
          <a:xfrm>
            <a:off x="4165600" y="6309320"/>
            <a:ext cx="3860800" cy="457200"/>
          </a:xfrm>
          <a:prstGeom prst="rect">
            <a:avLst/>
          </a:prstGeom>
          <a:ln/>
        </p:spPr>
        <p:txBody>
          <a:bodyPr/>
          <a:lstStyle>
            <a:lvl1pPr>
              <a:defRPr/>
            </a:lvl1pPr>
          </a:lstStyle>
          <a:p>
            <a:r>
              <a:rPr lang="en-US" altLang="zh-CN"/>
              <a:t>wangxinl16@mails.tsinghua.edu.cn</a:t>
            </a: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2385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 y="6278564"/>
            <a:ext cx="10800000" cy="349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10" name="矩形 9"/>
          <p:cNvSpPr/>
          <p:nvPr userDrawn="1"/>
        </p:nvSpPr>
        <p:spPr>
          <a:xfrm>
            <a:off x="1" y="6350001"/>
            <a:ext cx="10800000" cy="17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pic>
        <p:nvPicPr>
          <p:cNvPr id="11" name="图片 7" descr="timgQWLRDCA8.jpg"/>
          <p:cNvPicPr>
            <a:picLocks noChangeAspect="1"/>
          </p:cNvPicPr>
          <p:nvPr userDrawn="1"/>
        </p:nvPicPr>
        <p:blipFill>
          <a:blip r:embed="rId2"/>
          <a:srcRect l="22311" t="41206" r="7843" b="40671"/>
          <a:stretch>
            <a:fillRect/>
          </a:stretch>
        </p:blipFill>
        <p:spPr bwMode="auto">
          <a:xfrm>
            <a:off x="0" y="276225"/>
            <a:ext cx="12192000" cy="973138"/>
          </a:xfrm>
          <a:prstGeom prst="rect">
            <a:avLst/>
          </a:prstGeom>
          <a:noFill/>
          <a:ln w="9525">
            <a:noFill/>
            <a:miter lim="800000"/>
            <a:headEnd/>
            <a:tailEnd/>
          </a:ln>
        </p:spPr>
      </p:pic>
    </p:spTree>
    <p:extLst>
      <p:ext uri="{BB962C8B-B14F-4D97-AF65-F5344CB8AC3E}">
        <p14:creationId xmlns:p14="http://schemas.microsoft.com/office/powerpoint/2010/main" val="324696963"/>
      </p:ext>
    </p:extLst>
  </p:cSld>
  <p:clrMapOvr>
    <a:masterClrMapping/>
  </p:clrMapOvr>
  <p:transition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1065040"/>
            <a:ext cx="10972800" cy="1139825"/>
          </a:xfrm>
        </p:spPr>
        <p:txBody>
          <a:bodyPr/>
          <a:lstStyle/>
          <a:p>
            <a:r>
              <a:rPr lang="zh-CN" altLang="en-US"/>
              <a:t>单击此处编辑母版标题样式</a:t>
            </a:r>
            <a:endParaRPr lang="en-US"/>
          </a:p>
        </p:txBody>
      </p:sp>
      <p:sp>
        <p:nvSpPr>
          <p:cNvPr id="3" name="Content Placeholder 2"/>
          <p:cNvSpPr>
            <a:spLocks noGrp="1"/>
          </p:cNvSpPr>
          <p:nvPr>
            <p:ph idx="1"/>
          </p:nvPr>
        </p:nvSpPr>
        <p:spPr>
          <a:xfrm>
            <a:off x="609600" y="1600201"/>
            <a:ext cx="10972800" cy="406104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05A718A2-92A9-4E85-88B7-D2C7560B2DE5}" type="datetime1">
              <a:rPr lang="zh-CN" altLang="en-US" smtClean="0"/>
              <a:t>2019/10/10</a:t>
            </a:fld>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818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atin typeface="+mn-ea"/>
                <a:ea typeface="+mn-ea"/>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683493F0-27CC-4D08-8B12-7047098B0F2C}" type="datetime1">
              <a:rPr lang="zh-CN" altLang="en-US" smtClean="0"/>
              <a:t>2019/10/10</a:t>
            </a:fld>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88381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757BD201-8B37-42E9-9FBC-90FBA9778121}" type="datetime1">
              <a:rPr lang="zh-CN" altLang="en-US" smtClean="0"/>
              <a:t>2019/10/10</a:t>
            </a:fld>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29671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ABF9DF28-C90C-45F5-BECB-B26348026129}" type="datetime1">
              <a:rPr lang="zh-CN" altLang="en-US" smtClean="0"/>
              <a:t>2019/10/10</a:t>
            </a:fld>
            <a:endParaRPr lang="zh-CN" altLang="en-US"/>
          </a:p>
        </p:txBody>
      </p:sp>
      <p:sp>
        <p:nvSpPr>
          <p:cNvPr id="8" name="Rectangle 5"/>
          <p:cNvSpPr>
            <a:spLocks noGrp="1" noChangeArrowheads="1"/>
          </p:cNvSpPr>
          <p:nvPr>
            <p:ph type="ftr" sz="quarter" idx="11"/>
          </p:nvPr>
        </p:nvSpPr>
        <p:spPr>
          <a:xfrm>
            <a:off x="4165600" y="6309320"/>
            <a:ext cx="3860800" cy="457200"/>
          </a:xfrm>
          <a:prstGeom prst="rect">
            <a:avLst/>
          </a:prstGeom>
          <a:ln/>
        </p:spPr>
        <p:txBody>
          <a:bodyPr/>
          <a:lstStyle>
            <a:lvl1pPr>
              <a:defRPr/>
            </a:lvl1pPr>
          </a:lstStyle>
          <a:p>
            <a:r>
              <a:rPr lang="en-US" altLang="zh-CN"/>
              <a:t>wangxinl16@mails.tsinghua.edu.cn</a:t>
            </a:r>
            <a:endParaRPr lang="zh-CN" altLang="en-US"/>
          </a:p>
        </p:txBody>
      </p:sp>
      <p:sp>
        <p:nvSpPr>
          <p:cNvPr id="9"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56367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Rectangle 5"/>
          <p:cNvSpPr>
            <a:spLocks noGrp="1" noChangeArrowheads="1"/>
          </p:cNvSpPr>
          <p:nvPr>
            <p:ph type="ftr" sz="quarter" idx="11"/>
          </p:nvPr>
        </p:nvSpPr>
        <p:spPr>
          <a:xfrm>
            <a:off x="609600" y="6243638"/>
            <a:ext cx="3470176" cy="457200"/>
          </a:xfrm>
          <a:prstGeom prst="rect">
            <a:avLst/>
          </a:prstGeom>
          <a:ln/>
        </p:spPr>
        <p:txBody>
          <a:bodyPr anchor="ctr"/>
          <a:lstStyle>
            <a:lvl1pPr>
              <a:defRPr sz="1400"/>
            </a:lvl1pPr>
          </a:lstStyle>
          <a:p>
            <a:r>
              <a:rPr lang="en-US" altLang="zh-CN"/>
              <a:t>wangxinl16@mails.tsinghua.edu.cn</a:t>
            </a:r>
            <a:endParaRPr lang="zh-CN" altLang="en-US" dirty="0"/>
          </a:p>
        </p:txBody>
      </p:sp>
      <p:sp>
        <p:nvSpPr>
          <p:cNvPr id="5"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2423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B6FB29B0-3CB0-4CA9-AA95-F60FCE77A675}" type="datetime1">
              <a:rPr lang="zh-CN" altLang="en-US" smtClean="0"/>
              <a:t>2019/10/10</a:t>
            </a:fld>
            <a:endParaRPr lang="zh-CN" altLang="en-US"/>
          </a:p>
        </p:txBody>
      </p:sp>
      <p:sp>
        <p:nvSpPr>
          <p:cNvPr id="3" name="Rectangle 5"/>
          <p:cNvSpPr>
            <a:spLocks noGrp="1" noChangeArrowheads="1"/>
          </p:cNvSpPr>
          <p:nvPr>
            <p:ph type="ftr" sz="quarter" idx="11"/>
          </p:nvPr>
        </p:nvSpPr>
        <p:spPr>
          <a:xfrm>
            <a:off x="4165600" y="6309320"/>
            <a:ext cx="3860800" cy="457200"/>
          </a:xfrm>
          <a:prstGeom prst="rect">
            <a:avLst/>
          </a:prstGeom>
          <a:ln/>
        </p:spPr>
        <p:txBody>
          <a:bodyPr/>
          <a:lstStyle>
            <a:lvl1pPr>
              <a:defRPr/>
            </a:lvl1pPr>
          </a:lstStyle>
          <a:p>
            <a:r>
              <a:rPr lang="en-US" altLang="zh-CN"/>
              <a:t>wangxinl16@mails.tsinghua.edu.cn</a:t>
            </a:r>
            <a:endParaRPr lang="zh-CN" altLang="en-US"/>
          </a:p>
        </p:txBody>
      </p:sp>
      <p:sp>
        <p:nvSpPr>
          <p:cNvPr id="4"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38976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7DCC28F6-5840-4A63-BA50-7B37B919FF5A}" type="datetime1">
              <a:rPr lang="zh-CN" altLang="en-US" smtClean="0"/>
              <a:t>2019/10/10</a:t>
            </a:fld>
            <a:endParaRPr lang="zh-CN" altLang="en-US"/>
          </a:p>
        </p:txBody>
      </p:sp>
      <p:sp>
        <p:nvSpPr>
          <p:cNvPr id="6" name="Footer Placeholder 5"/>
          <p:cNvSpPr>
            <a:spLocks noGrp="1" noChangeArrowheads="1"/>
          </p:cNvSpPr>
          <p:nvPr>
            <p:ph type="ftr" sz="quarter" idx="11"/>
          </p:nvPr>
        </p:nvSpPr>
        <p:spPr>
          <a:xfrm>
            <a:off x="4165600" y="6309320"/>
            <a:ext cx="3860800" cy="457200"/>
          </a:xfrm>
          <a:prstGeom prst="rect">
            <a:avLst/>
          </a:prstGeom>
          <a:ln/>
        </p:spPr>
        <p:txBody>
          <a:bodyPr/>
          <a:lstStyle>
            <a:lvl1pPr>
              <a:defRPr/>
            </a:lvl1pPr>
          </a:lstStyle>
          <a:p>
            <a:r>
              <a:rPr lang="en-US" altLang="zh-CN"/>
              <a:t>wangxinl16@mails.tsinghua.edu.cn</a:t>
            </a:r>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10140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a:ln/>
        </p:spPr>
        <p:txBody>
          <a:bodyPr/>
          <a:lstStyle>
            <a:lvl1pPr>
              <a:defRPr/>
            </a:lvl1pPr>
          </a:lstStyle>
          <a:p>
            <a:fld id="{22609168-3794-4E88-887A-1C9FBEBFD2E5}" type="datetime1">
              <a:rPr lang="zh-CN" altLang="en-US" smtClean="0"/>
              <a:t>2019/10/10</a:t>
            </a:fld>
            <a:endParaRPr lang="zh-CN" altLang="en-US"/>
          </a:p>
        </p:txBody>
      </p:sp>
      <p:sp>
        <p:nvSpPr>
          <p:cNvPr id="6" name="Footer Placeholder 5"/>
          <p:cNvSpPr>
            <a:spLocks noGrp="1" noChangeArrowheads="1"/>
          </p:cNvSpPr>
          <p:nvPr>
            <p:ph type="ftr" sz="quarter" idx="11"/>
          </p:nvPr>
        </p:nvSpPr>
        <p:spPr>
          <a:xfrm>
            <a:off x="4165600" y="6309320"/>
            <a:ext cx="3860800" cy="457200"/>
          </a:xfrm>
          <a:prstGeom prst="rect">
            <a:avLst/>
          </a:prstGeom>
          <a:ln/>
        </p:spPr>
        <p:txBody>
          <a:bodyPr/>
          <a:lstStyle>
            <a:lvl1pPr>
              <a:defRPr/>
            </a:lvl1pPr>
          </a:lstStyle>
          <a:p>
            <a:r>
              <a:rPr lang="en-US" altLang="zh-CN"/>
              <a:t>wangxinl16@mails.tsinghua.edu.cn</a:t>
            </a:r>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85234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7814"/>
            <a:ext cx="10972800" cy="113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609600" y="1600201"/>
            <a:ext cx="10972800" cy="4327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6150" name="Rectangle 6"/>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atin typeface="Garamond" pitchFamily="18" charset="0"/>
              </a:defRPr>
            </a:lvl1pPr>
          </a:lstStyle>
          <a:p>
            <a:fld id="{0C913308-F349-4B6D-A68A-DD1791B4A57B}" type="slidenum">
              <a:rPr lang="zh-CN" altLang="en-US" smtClean="0"/>
              <a:pPr/>
              <a:t>‹#›</a:t>
            </a:fld>
            <a:endParaRPr lang="zh-CN" altLang="en-US"/>
          </a:p>
        </p:txBody>
      </p:sp>
      <p:sp>
        <p:nvSpPr>
          <p:cNvPr id="1032" name="Line 8"/>
          <p:cNvSpPr>
            <a:spLocks noChangeShapeType="1"/>
          </p:cNvSpPr>
          <p:nvPr/>
        </p:nvSpPr>
        <p:spPr bwMode="auto">
          <a:xfrm>
            <a:off x="609600" y="6237312"/>
            <a:ext cx="109728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sz="1800"/>
          </a:p>
        </p:txBody>
      </p:sp>
      <p:sp>
        <p:nvSpPr>
          <p:cNvPr id="11" name="文本框 1"/>
          <p:cNvSpPr txBox="1"/>
          <p:nvPr userDrawn="1"/>
        </p:nvSpPr>
        <p:spPr>
          <a:xfrm>
            <a:off x="839416" y="6351711"/>
            <a:ext cx="2180127" cy="276999"/>
          </a:xfrm>
          <a:prstGeom prst="rect">
            <a:avLst/>
          </a:prstGeom>
          <a:solidFill>
            <a:schemeClr val="bg1"/>
          </a:solidFill>
        </p:spPr>
        <p:txBody>
          <a:bodyPr wrap="square" rtlCol="0">
            <a:spAutoFit/>
          </a:bodyPr>
          <a:lstStyle/>
          <a:p>
            <a:pPr algn="ctr"/>
            <a:endParaRPr lang="en-US" altLang="zh-CN" sz="1200" b="1" dirty="0">
              <a:solidFill>
                <a:schemeClr val="accent1">
                  <a:lumMod val="75000"/>
                </a:schemeClr>
              </a:solidFill>
              <a:latin typeface="Apple Chancery" charset="0"/>
              <a:ea typeface="Apple Chancery" charset="0"/>
              <a:cs typeface="Apple Chancery" charset="0"/>
            </a:endParaRPr>
          </a:p>
        </p:txBody>
      </p:sp>
      <p:pic>
        <p:nvPicPr>
          <p:cNvPr id="2" name="图片 1"/>
          <p:cNvPicPr>
            <a:picLocks noChangeAspect="1"/>
          </p:cNvPicPr>
          <p:nvPr userDrawn="1"/>
        </p:nvPicPr>
        <p:blipFill>
          <a:blip r:embed="rId14"/>
          <a:stretch>
            <a:fillRect/>
          </a:stretch>
        </p:blipFill>
        <p:spPr>
          <a:xfrm>
            <a:off x="4943872" y="6309320"/>
            <a:ext cx="2376264" cy="456974"/>
          </a:xfrm>
          <a:prstGeom prst="rect">
            <a:avLst/>
          </a:prstGeom>
        </p:spPr>
      </p:pic>
      <p:pic>
        <p:nvPicPr>
          <p:cNvPr id="9" name="图片 8"/>
          <p:cNvPicPr>
            <a:picLocks noChangeAspect="1"/>
          </p:cNvPicPr>
          <p:nvPr userDrawn="1"/>
        </p:nvPicPr>
        <p:blipFill>
          <a:blip r:embed="rId15"/>
          <a:stretch>
            <a:fillRect/>
          </a:stretch>
        </p:blipFill>
        <p:spPr>
          <a:xfrm>
            <a:off x="4445967" y="6309074"/>
            <a:ext cx="513211" cy="495942"/>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dt="0"/>
  <p:txStyles>
    <p:title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宋体" charset="0"/>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ea typeface="+mn-ea"/>
          <a:cs typeface="宋体" charset="0"/>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宋体" charset="0"/>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ea typeface="+mn-ea"/>
          <a:cs typeface="宋体" charset="0"/>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cs typeface="宋体"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tiff"/><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jpeg"/></Relationships>
</file>

<file path=ppt/slides/_rels/slide2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jpg"/><Relationship Id="rId4" Type="http://schemas.openxmlformats.org/officeDocument/2006/relationships/image" Target="../media/image49.jpe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rot="5400000">
            <a:off x="9424192" y="833921"/>
            <a:ext cx="487431" cy="1118507"/>
          </a:xfrm>
          <a:prstGeom prst="rect">
            <a:avLst/>
          </a:prstGeom>
        </p:spPr>
      </p:pic>
      <p:sp>
        <p:nvSpPr>
          <p:cNvPr id="5" name="标题 4"/>
          <p:cNvSpPr>
            <a:spLocks noGrp="1"/>
          </p:cNvSpPr>
          <p:nvPr>
            <p:ph type="ctrTitle"/>
          </p:nvPr>
        </p:nvSpPr>
        <p:spPr>
          <a:xfrm>
            <a:off x="983431" y="1671372"/>
            <a:ext cx="9865096" cy="1539032"/>
          </a:xfrm>
        </p:spPr>
        <p:txBody>
          <a:bodyPr/>
          <a:lstStyle/>
          <a:p>
            <a:pPr algn="ctr"/>
            <a:r>
              <a:rPr lang="zh-CN" altLang="en-US" sz="5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面向新一代</a:t>
            </a:r>
            <a:r>
              <a:rPr lang="en-US" altLang="zh-CN" sz="5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E</a:t>
            </a:r>
            <a:r>
              <a:rPr lang="zh-CN" altLang="en-US" sz="5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级系统的</a:t>
            </a:r>
            <a:br>
              <a:rPr lang="en-US" altLang="zh-CN" sz="5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br>
            <a:r>
              <a:rPr lang="en-US" altLang="zh-CN" sz="5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AI+</a:t>
            </a:r>
            <a:r>
              <a:rPr lang="zh-CN" altLang="en-US" sz="5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大规模科学应用</a:t>
            </a:r>
          </a:p>
        </p:txBody>
      </p:sp>
      <p:sp>
        <p:nvSpPr>
          <p:cNvPr id="6" name="TextBox 90"/>
          <p:cNvSpPr txBox="1"/>
          <p:nvPr/>
        </p:nvSpPr>
        <p:spPr>
          <a:xfrm>
            <a:off x="2392999" y="3927384"/>
            <a:ext cx="7045960" cy="221599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3200" dirty="0">
                <a:latin typeface="华文新魏" panose="02010800040101010101" pitchFamily="2" charset="-122"/>
                <a:ea typeface="华文新魏" panose="02010800040101010101" pitchFamily="2" charset="-122"/>
                <a:cs typeface="Times New Roman" panose="02020603050405020304" pitchFamily="18" charset="0"/>
              </a:rPr>
              <a:t>薛巍</a:t>
            </a:r>
            <a:endParaRPr lang="en-US" altLang="zh-CN" sz="3200" dirty="0">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3200" dirty="0">
                <a:latin typeface="华文新魏" panose="02010800040101010101" pitchFamily="2" charset="-122"/>
                <a:ea typeface="华文新魏" panose="02010800040101010101" pitchFamily="2" charset="-122"/>
                <a:cs typeface="Times New Roman" panose="02020603050405020304" pitchFamily="18" charset="0"/>
              </a:rPr>
              <a:t>清华大学</a:t>
            </a:r>
            <a:endParaRPr lang="en-US" altLang="zh-CN" sz="3200" dirty="0">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2019.10.10</a:t>
            </a:r>
            <a:endParaRPr lang="zh-CN" altLang="en-US" sz="2800"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p:cNvSpPr/>
          <p:nvPr/>
        </p:nvSpPr>
        <p:spPr>
          <a:xfrm>
            <a:off x="3215680" y="260648"/>
            <a:ext cx="5153975" cy="523220"/>
          </a:xfrm>
          <a:prstGeom prst="rect">
            <a:avLst/>
          </a:prstGeom>
        </p:spPr>
        <p:txBody>
          <a:bodyPr wrap="none">
            <a:spAutoFit/>
          </a:bodyPr>
          <a:lstStyle/>
          <a:p>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2019</a:t>
            </a:r>
            <a:r>
              <a:rPr lang="zh-CN" altLang="zh-CN" sz="2800" dirty="0">
                <a:latin typeface="华文新魏" panose="02010800040101010101" pitchFamily="2" charset="-122"/>
                <a:ea typeface="华文新魏" panose="02010800040101010101" pitchFamily="2" charset="-122"/>
                <a:cs typeface="Times New Roman" panose="02020603050405020304" pitchFamily="18" charset="0"/>
              </a:rPr>
              <a:t>年</a:t>
            </a: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2800" dirty="0">
                <a:latin typeface="华文新魏" panose="02010800040101010101" pitchFamily="2" charset="-122"/>
                <a:ea typeface="华文新魏" panose="02010800040101010101" pitchFamily="2" charset="-122"/>
                <a:cs typeface="Times New Roman" panose="02020603050405020304" pitchFamily="18" charset="0"/>
              </a:rPr>
              <a:t>月</a:t>
            </a: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08</a:t>
            </a:r>
            <a:r>
              <a:rPr lang="zh-CN" altLang="en-US" sz="2800" dirty="0">
                <a:latin typeface="华文新魏" panose="02010800040101010101" pitchFamily="2" charset="-122"/>
                <a:ea typeface="华文新魏" panose="02010800040101010101" pitchFamily="2" charset="-122"/>
                <a:cs typeface="Times New Roman" panose="02020603050405020304" pitchFamily="18" charset="0"/>
              </a:rPr>
              <a:t>日</a:t>
            </a:r>
            <a:r>
              <a:rPr lang="en-US" altLang="zh-CN" sz="2800" dirty="0" err="1">
                <a:latin typeface="华文新魏" panose="02010800040101010101" pitchFamily="2" charset="-122"/>
                <a:ea typeface="华文新魏" panose="02010800040101010101" pitchFamily="2" charset="-122"/>
                <a:cs typeface="Times New Roman" panose="02020603050405020304" pitchFamily="18" charset="0"/>
              </a:rPr>
              <a:t>AIapp</a:t>
            </a:r>
            <a:r>
              <a:rPr lang="zh-CN" altLang="en-US" sz="2800" dirty="0">
                <a:latin typeface="华文新魏" panose="02010800040101010101" pitchFamily="2" charset="-122"/>
                <a:ea typeface="华文新魏" panose="02010800040101010101" pitchFamily="2" charset="-122"/>
                <a:cs typeface="Times New Roman" panose="02020603050405020304" pitchFamily="18" charset="0"/>
              </a:rPr>
              <a:t>项目讨论</a:t>
            </a:r>
          </a:p>
        </p:txBody>
      </p:sp>
    </p:spTree>
    <p:extLst>
      <p:ext uri="{BB962C8B-B14F-4D97-AF65-F5344CB8AC3E}">
        <p14:creationId xmlns:p14="http://schemas.microsoft.com/office/powerpoint/2010/main" val="2389646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88640"/>
            <a:ext cx="10972800" cy="1139825"/>
          </a:xfrm>
        </p:spPr>
        <p:txBody>
          <a:bodyPr>
            <a:normAutofit/>
          </a:bodyPr>
          <a:lstStyle/>
          <a:p>
            <a:r>
              <a:rPr lang="zh-CN" altLang="en-US" b="1" cap="all" dirty="0">
                <a:latin typeface="华文新魏" panose="02010800040101010101" pitchFamily="2" charset="-122"/>
                <a:ea typeface="华文新魏" panose="02010800040101010101" pitchFamily="2" charset="-122"/>
              </a:rPr>
              <a:t>众核超算上的程序优化：机遇与挑战并存</a:t>
            </a:r>
          </a:p>
        </p:txBody>
      </p:sp>
      <p:sp>
        <p:nvSpPr>
          <p:cNvPr id="3" name="内容占位符 2"/>
          <p:cNvSpPr>
            <a:spLocks noGrp="1"/>
          </p:cNvSpPr>
          <p:nvPr>
            <p:ph idx="1"/>
          </p:nvPr>
        </p:nvSpPr>
        <p:spPr>
          <a:xfrm>
            <a:off x="609600" y="1124744"/>
            <a:ext cx="10972800" cy="4061048"/>
          </a:xfrm>
        </p:spPr>
        <p:txBody>
          <a:bodyPr/>
          <a:lstStyle/>
          <a:p>
            <a:pPr marL="0" indent="0">
              <a:buNone/>
            </a:pPr>
            <a:r>
              <a:rPr lang="zh-CN" altLang="en-US" sz="3600" b="1" cap="all" dirty="0">
                <a:latin typeface="Times New Roman" panose="02020603050405020304" pitchFamily="18" charset="0"/>
                <a:ea typeface="黑体" panose="02010609060101010101" pitchFamily="49" charset="-122"/>
                <a:cs typeface="Times New Roman" panose="02020603050405020304" pitchFamily="18" charset="0"/>
              </a:rPr>
              <a:t>太湖之光上</a:t>
            </a:r>
            <a:r>
              <a:rPr lang="en-US" altLang="zh-CN" sz="3600" b="1" cap="all" dirty="0">
                <a:latin typeface="Times New Roman" panose="02020603050405020304" pitchFamily="18" charset="0"/>
                <a:ea typeface="黑体" panose="02010609060101010101" pitchFamily="49" charset="-122"/>
                <a:cs typeface="Times New Roman" panose="02020603050405020304" pitchFamily="18" charset="0"/>
              </a:rPr>
              <a:t>GRAPH500</a:t>
            </a:r>
            <a:r>
              <a:rPr lang="zh-CN" altLang="en-US" sz="3600" b="1" cap="all"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cap="all" dirty="0">
                <a:latin typeface="Times New Roman" panose="02020603050405020304" pitchFamily="18" charset="0"/>
                <a:ea typeface="黑体" panose="02010609060101010101" pitchFamily="49" charset="-122"/>
                <a:cs typeface="Times New Roman" panose="02020603050405020304" pitchFamily="18" charset="0"/>
              </a:rPr>
              <a:t>BFS </a:t>
            </a:r>
            <a:r>
              <a:rPr lang="zh-CN" altLang="en-US" sz="3600" b="1" cap="all" dirty="0">
                <a:latin typeface="Times New Roman" panose="02020603050405020304" pitchFamily="18" charset="0"/>
                <a:ea typeface="黑体" panose="02010609060101010101" pitchFamily="49" charset="-122"/>
                <a:cs typeface="Times New Roman" panose="02020603050405020304" pitchFamily="18" charset="0"/>
              </a:rPr>
              <a:t>优化为例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单结点版本：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1.5 GTEPS</a:t>
            </a:r>
          </a:p>
          <a:p>
            <a:r>
              <a:rPr lang="en-US" altLang="zh-CN" dirty="0">
                <a:latin typeface="Times New Roman" panose="02020603050405020304" pitchFamily="18" charset="0"/>
                <a:ea typeface="黑体" panose="02010609060101010101" pitchFamily="49" charset="-122"/>
                <a:cs typeface="Times New Roman" panose="02020603050405020304" pitchFamily="18" charset="0"/>
              </a:rPr>
              <a:t>MPI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并行版本：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100 GTEPS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（扩展至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256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结点，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2016.01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消息聚合：</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500 GTEPS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（扩展至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8192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结点，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2016.02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从核无锁数据分发：</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3000 GTEPS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2016.03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网络消息分组转发：</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8000 GTEPS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（扩展至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32768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结点，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2016.03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去除不必要的组通信：</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13000 GTEPS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2016.04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细致实现调整：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23866 GTEPS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2016.06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p>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1991544" y="5586143"/>
            <a:ext cx="82089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GRAPH 500 No.2, </a:t>
            </a:r>
            <a:r>
              <a:rPr kumimoji="0" lang="en-US" altLang="zh-CN" sz="3600" b="1" i="0" u="none" strike="noStrike" kern="1200" cap="none" spc="0" normalizeH="0" baseline="0" noProof="0" dirty="0">
                <a:ln>
                  <a:noFill/>
                </a:ln>
                <a:solidFill>
                  <a:srgbClr val="8037B7"/>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Speedup: 15910x</a:t>
            </a:r>
            <a:endParaRPr kumimoji="0" lang="zh-CN" altLang="en-US" sz="3600" b="1" i="0" u="none" strike="noStrike" kern="1200" cap="none" spc="0" normalizeH="0" baseline="0" noProof="0" dirty="0">
              <a:ln>
                <a:noFill/>
              </a:ln>
              <a:solidFill>
                <a:srgbClr val="8037B7"/>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741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华文新魏" panose="02010800040101010101" pitchFamily="2" charset="-122"/>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sp>
        <p:nvSpPr>
          <p:cNvPr id="5" name="TextBox 5"/>
          <p:cNvSpPr txBox="1"/>
          <p:nvPr/>
        </p:nvSpPr>
        <p:spPr>
          <a:xfrm>
            <a:off x="-1" y="18735"/>
            <a:ext cx="1219200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6633"/>
                </a:solidFill>
                <a:effectLst/>
                <a:uLnTx/>
                <a:uFillTx/>
                <a:latin typeface="华文新魏" panose="02010800040101010101" pitchFamily="2" charset="-122"/>
                <a:ea typeface="华文新魏" panose="02010800040101010101" pitchFamily="2" charset="-122"/>
                <a:cs typeface="宋体" charset="0"/>
              </a:rPr>
              <a:t>从</a:t>
            </a:r>
            <a:r>
              <a:rPr kumimoji="0" lang="en-US" altLang="zh-CN" sz="3600" b="0" i="0" u="none" strike="noStrike" kern="1200" cap="none" spc="0" normalizeH="0" baseline="0" noProof="0" dirty="0">
                <a:ln>
                  <a:noFill/>
                </a:ln>
                <a:solidFill>
                  <a:srgbClr val="006633"/>
                </a:solidFill>
                <a:effectLst/>
                <a:uLnTx/>
                <a:uFillTx/>
                <a:latin typeface="华文新魏" panose="02010800040101010101" pitchFamily="2" charset="-122"/>
                <a:ea typeface="华文新魏" panose="02010800040101010101" pitchFamily="2" charset="-122"/>
                <a:cs typeface="宋体" charset="0"/>
              </a:rPr>
              <a:t>ACM Gordon Bell Prize (</a:t>
            </a:r>
            <a:r>
              <a:rPr kumimoji="0" lang="zh-CN" altLang="en-US" sz="3600" b="0" i="0" u="none" strike="noStrike" kern="1200" cap="none" spc="0" normalizeH="0" baseline="0" noProof="0" dirty="0">
                <a:ln>
                  <a:noFill/>
                </a:ln>
                <a:solidFill>
                  <a:srgbClr val="006633"/>
                </a:solidFill>
                <a:effectLst/>
                <a:uLnTx/>
                <a:uFillTx/>
                <a:latin typeface="华文新魏" panose="02010800040101010101" pitchFamily="2" charset="-122"/>
                <a:ea typeface="华文新魏" panose="02010800040101010101" pitchFamily="2" charset="-122"/>
                <a:cs typeface="宋体" charset="0"/>
              </a:rPr>
              <a:t>戈登贝尔奖</a:t>
            </a:r>
            <a:r>
              <a:rPr kumimoji="0" lang="en-US" altLang="zh-CN" sz="3600" b="0" i="0" u="none" strike="noStrike" kern="1200" cap="none" spc="0" normalizeH="0" baseline="0" noProof="0" dirty="0">
                <a:ln>
                  <a:noFill/>
                </a:ln>
                <a:solidFill>
                  <a:srgbClr val="006633"/>
                </a:solidFill>
                <a:effectLst/>
                <a:uLnTx/>
                <a:uFillTx/>
                <a:latin typeface="华文新魏" panose="02010800040101010101" pitchFamily="2" charset="-122"/>
                <a:ea typeface="华文新魏" panose="02010800040101010101" pitchFamily="2" charset="-122"/>
                <a:cs typeface="宋体" charset="0"/>
              </a:rPr>
              <a:t>)</a:t>
            </a:r>
            <a:r>
              <a:rPr kumimoji="0" lang="zh-CN" altLang="en-US" sz="3600" b="0" i="0" u="none" strike="noStrike" kern="1200" cap="none" spc="0" normalizeH="0" baseline="0" noProof="0" dirty="0">
                <a:ln>
                  <a:noFill/>
                </a:ln>
                <a:solidFill>
                  <a:srgbClr val="006633"/>
                </a:solidFill>
                <a:effectLst/>
                <a:uLnTx/>
                <a:uFillTx/>
                <a:latin typeface="华文新魏" panose="02010800040101010101" pitchFamily="2" charset="-122"/>
                <a:ea typeface="华文新魏" panose="02010800040101010101" pitchFamily="2" charset="-122"/>
                <a:cs typeface="宋体" charset="0"/>
              </a:rPr>
              <a:t>开超算应用发展</a:t>
            </a:r>
          </a:p>
        </p:txBody>
      </p:sp>
      <p:pic>
        <p:nvPicPr>
          <p:cNvPr id="6" name="图片 5"/>
          <p:cNvPicPr>
            <a:picLocks noChangeAspect="1"/>
          </p:cNvPicPr>
          <p:nvPr/>
        </p:nvPicPr>
        <p:blipFill>
          <a:blip r:embed="rId2"/>
          <a:stretch>
            <a:fillRect/>
          </a:stretch>
        </p:blipFill>
        <p:spPr>
          <a:xfrm>
            <a:off x="1559496" y="720281"/>
            <a:ext cx="6646524" cy="5581267"/>
          </a:xfrm>
          <a:prstGeom prst="rect">
            <a:avLst/>
          </a:prstGeom>
        </p:spPr>
      </p:pic>
      <p:grpSp>
        <p:nvGrpSpPr>
          <p:cNvPr id="7" name="组合 6"/>
          <p:cNvGrpSpPr/>
          <p:nvPr/>
        </p:nvGrpSpPr>
        <p:grpSpPr>
          <a:xfrm>
            <a:off x="4644886" y="4064832"/>
            <a:ext cx="5915610" cy="1946064"/>
            <a:chOff x="3273280" y="422313"/>
            <a:chExt cx="5915610" cy="1946064"/>
          </a:xfrm>
        </p:grpSpPr>
        <p:sp>
          <p:nvSpPr>
            <p:cNvPr id="8" name="矩形 7"/>
            <p:cNvSpPr/>
            <p:nvPr/>
          </p:nvSpPr>
          <p:spPr>
            <a:xfrm>
              <a:off x="4524322" y="737161"/>
              <a:ext cx="4664568" cy="163121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030A0"/>
                  </a:solidFill>
                  <a:effectLst/>
                  <a:uLnTx/>
                  <a:uFillTx/>
                  <a:latin typeface="微软雅黑"/>
                  <a:ea typeface="微软雅黑"/>
                  <a:cs typeface="+mn-cs"/>
                </a:rPr>
                <a:t>Track the progress over time of parallel computing, with particular emphasis on rewarding innovation in </a:t>
              </a:r>
              <a:r>
                <a:rPr kumimoji="0" lang="en-US" altLang="zh-CN" sz="2000" b="1" i="0" u="none" strike="noStrike" kern="1200" cap="none" spc="0" normalizeH="0" baseline="0" noProof="0" dirty="0">
                  <a:ln>
                    <a:noFill/>
                  </a:ln>
                  <a:solidFill>
                    <a:srgbClr val="FF0000"/>
                  </a:solidFill>
                  <a:effectLst/>
                  <a:uLnTx/>
                  <a:uFillTx/>
                  <a:latin typeface="微软雅黑"/>
                  <a:ea typeface="微软雅黑"/>
                  <a:cs typeface="+mn-cs"/>
                </a:rPr>
                <a:t>applying high-performance computing to applications.</a:t>
              </a:r>
              <a:endPar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endParaRPr>
            </a:p>
          </p:txBody>
        </p:sp>
        <p:cxnSp>
          <p:nvCxnSpPr>
            <p:cNvPr id="9" name="曲线连接符 8"/>
            <p:cNvCxnSpPr>
              <a:stCxn id="8" idx="0"/>
            </p:cNvCxnSpPr>
            <p:nvPr/>
          </p:nvCxnSpPr>
          <p:spPr>
            <a:xfrm rot="16200000" flipV="1">
              <a:off x="4907519" y="-1211926"/>
              <a:ext cx="314848" cy="3583326"/>
            </a:xfrm>
            <a:prstGeom prst="curvedConnector2">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a:blip r:embed="rId3"/>
          <a:stretch>
            <a:fillRect/>
          </a:stretch>
        </p:blipFill>
        <p:spPr>
          <a:xfrm>
            <a:off x="8298466" y="720281"/>
            <a:ext cx="2543104" cy="2963970"/>
          </a:xfrm>
          <a:prstGeom prst="rect">
            <a:avLst/>
          </a:prstGeom>
        </p:spPr>
      </p:pic>
    </p:spTree>
    <p:extLst>
      <p:ext uri="{BB962C8B-B14F-4D97-AF65-F5344CB8AC3E}">
        <p14:creationId xmlns:p14="http://schemas.microsoft.com/office/powerpoint/2010/main" val="100509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52" y="113383"/>
            <a:ext cx="11319048" cy="795337"/>
          </a:xfrm>
        </p:spPr>
        <p:txBody>
          <a:bodyPr>
            <a:normAutofit/>
          </a:bodyPr>
          <a:lstStyle/>
          <a:p>
            <a:r>
              <a:rPr lang="en-US" altLang="zh-CN" sz="3600" dirty="0"/>
              <a:t>ACM Gordon Bell Prize Finalist 2018</a:t>
            </a:r>
            <a:endParaRPr lang="zh-CN" altLang="en-US" sz="3600" dirty="0"/>
          </a:p>
        </p:txBody>
      </p:sp>
      <p:graphicFrame>
        <p:nvGraphicFramePr>
          <p:cNvPr id="4" name="内容占位符 3"/>
          <p:cNvGraphicFramePr>
            <a:graphicFrameLocks noGrp="1"/>
          </p:cNvGraphicFramePr>
          <p:nvPr>
            <p:ph idx="1"/>
          </p:nvPr>
        </p:nvGraphicFramePr>
        <p:xfrm>
          <a:off x="414251" y="908715"/>
          <a:ext cx="11430092" cy="5616892"/>
        </p:xfrm>
        <a:graphic>
          <a:graphicData uri="http://schemas.openxmlformats.org/drawingml/2006/table">
            <a:tbl>
              <a:tblPr firstRow="1" bandRow="1">
                <a:tableStyleId>{7DF18680-E054-41AD-8BC1-D1AEF772440D}</a:tableStyleId>
              </a:tblPr>
              <a:tblGrid>
                <a:gridCol w="3357650">
                  <a:extLst>
                    <a:ext uri="{9D8B030D-6E8A-4147-A177-3AD203B41FA5}">
                      <a16:colId xmlns:a16="http://schemas.microsoft.com/office/drawing/2014/main" val="968902504"/>
                    </a:ext>
                  </a:extLst>
                </a:gridCol>
                <a:gridCol w="1300162">
                  <a:extLst>
                    <a:ext uri="{9D8B030D-6E8A-4147-A177-3AD203B41FA5}">
                      <a16:colId xmlns:a16="http://schemas.microsoft.com/office/drawing/2014/main" val="3993914440"/>
                    </a:ext>
                  </a:extLst>
                </a:gridCol>
                <a:gridCol w="1600202">
                  <a:extLst>
                    <a:ext uri="{9D8B030D-6E8A-4147-A177-3AD203B41FA5}">
                      <a16:colId xmlns:a16="http://schemas.microsoft.com/office/drawing/2014/main" val="1452633179"/>
                    </a:ext>
                  </a:extLst>
                </a:gridCol>
                <a:gridCol w="1685923">
                  <a:extLst>
                    <a:ext uri="{9D8B030D-6E8A-4147-A177-3AD203B41FA5}">
                      <a16:colId xmlns:a16="http://schemas.microsoft.com/office/drawing/2014/main" val="4131955798"/>
                    </a:ext>
                  </a:extLst>
                </a:gridCol>
                <a:gridCol w="3486155">
                  <a:extLst>
                    <a:ext uri="{9D8B030D-6E8A-4147-A177-3AD203B41FA5}">
                      <a16:colId xmlns:a16="http://schemas.microsoft.com/office/drawing/2014/main" val="2981328973"/>
                    </a:ext>
                  </a:extLst>
                </a:gridCol>
              </a:tblGrid>
              <a:tr h="370840">
                <a:tc>
                  <a:txBody>
                    <a:bodyPr/>
                    <a:lstStyle/>
                    <a:p>
                      <a:pPr algn="ctr"/>
                      <a:r>
                        <a:rPr lang="en-US" altLang="zh-CN" dirty="0"/>
                        <a:t>Title</a:t>
                      </a:r>
                      <a:endParaRPr lang="zh-CN" altLang="en-US" dirty="0"/>
                    </a:p>
                  </a:txBody>
                  <a:tcPr anchor="ctr"/>
                </a:tc>
                <a:tc>
                  <a:txBody>
                    <a:bodyPr/>
                    <a:lstStyle/>
                    <a:p>
                      <a:pPr algn="ctr"/>
                      <a:r>
                        <a:rPr lang="en-US" altLang="zh-CN" dirty="0"/>
                        <a:t>Lead</a:t>
                      </a:r>
                      <a:br>
                        <a:rPr lang="en-US" altLang="zh-CN" dirty="0"/>
                      </a:br>
                      <a:r>
                        <a:rPr lang="en-US" altLang="zh-CN" dirty="0"/>
                        <a:t>Institution</a:t>
                      </a:r>
                      <a:endParaRPr lang="zh-CN" altLang="en-US" dirty="0"/>
                    </a:p>
                  </a:txBody>
                  <a:tcPr anchor="ctr"/>
                </a:tc>
                <a:tc>
                  <a:txBody>
                    <a:bodyPr/>
                    <a:lstStyle/>
                    <a:p>
                      <a:pPr algn="ctr"/>
                      <a:r>
                        <a:rPr lang="en-US" altLang="zh-CN" dirty="0"/>
                        <a:t>Application Area</a:t>
                      </a:r>
                      <a:endParaRPr lang="zh-CN" altLang="en-US" dirty="0"/>
                    </a:p>
                  </a:txBody>
                  <a:tcPr anchor="ctr"/>
                </a:tc>
                <a:tc>
                  <a:txBody>
                    <a:bodyPr/>
                    <a:lstStyle/>
                    <a:p>
                      <a:pPr algn="ctr"/>
                      <a:r>
                        <a:rPr lang="en-US" altLang="zh-CN" dirty="0"/>
                        <a:t>Platforms</a:t>
                      </a:r>
                      <a:r>
                        <a:rPr lang="en-US" altLang="zh-CN" baseline="0" dirty="0"/>
                        <a:t> evaluated</a:t>
                      </a:r>
                      <a:endParaRPr lang="zh-CN" altLang="en-US" dirty="0"/>
                    </a:p>
                  </a:txBody>
                  <a:tcPr anchor="ctr"/>
                </a:tc>
                <a:tc>
                  <a:txBody>
                    <a:bodyPr/>
                    <a:lstStyle/>
                    <a:p>
                      <a:pPr algn="ctr"/>
                      <a:r>
                        <a:rPr lang="en-US" altLang="zh-CN" dirty="0"/>
                        <a:t>Performance</a:t>
                      </a:r>
                      <a:endParaRPr lang="zh-CN" altLang="en-US" dirty="0"/>
                    </a:p>
                  </a:txBody>
                  <a:tcPr anchor="ctr"/>
                </a:tc>
                <a:extLst>
                  <a:ext uri="{0D108BD9-81ED-4DB2-BD59-A6C34878D82A}">
                    <a16:rowId xmlns:a16="http://schemas.microsoft.com/office/drawing/2014/main" val="1259928691"/>
                  </a:ext>
                </a:extLst>
              </a:tr>
              <a:tr h="679132">
                <a:tc>
                  <a:txBody>
                    <a:bodyPr/>
                    <a:lstStyle/>
                    <a:p>
                      <a:pPr algn="ctr"/>
                      <a:r>
                        <a:rPr lang="en-US" altLang="zh-CN" sz="1800" kern="1200" dirty="0">
                          <a:solidFill>
                            <a:schemeClr val="dk1"/>
                          </a:solidFill>
                          <a:effectLst/>
                          <a:latin typeface="+mn-lt"/>
                          <a:ea typeface="+mn-ea"/>
                          <a:cs typeface="+mn-cs"/>
                        </a:rPr>
                        <a:t>Attacking the Opioid Epidemic</a:t>
                      </a:r>
                      <a:endParaRPr lang="zh-CN" altLang="en-US" dirty="0"/>
                    </a:p>
                  </a:txBody>
                  <a:tcPr anchor="ctr"/>
                </a:tc>
                <a:tc>
                  <a:txBody>
                    <a:bodyPr/>
                    <a:lstStyle/>
                    <a:p>
                      <a:pPr algn="ctr"/>
                      <a:r>
                        <a:rPr lang="en-US" altLang="zh-CN" dirty="0"/>
                        <a:t>ORNL</a:t>
                      </a:r>
                      <a:endParaRPr lang="zh-CN" altLang="en-US" dirty="0"/>
                    </a:p>
                  </a:txBody>
                  <a:tcPr anchor="ctr"/>
                </a:tc>
                <a:tc>
                  <a:txBody>
                    <a:bodyPr/>
                    <a:lstStyle/>
                    <a:p>
                      <a:pPr algn="ctr"/>
                      <a:r>
                        <a:rPr lang="en-US" altLang="zh-CN" dirty="0"/>
                        <a:t>Medicine</a:t>
                      </a:r>
                      <a:endParaRPr lang="zh-CN" altLang="en-US" dirty="0"/>
                    </a:p>
                  </a:txBody>
                  <a:tcPr anchor="ctr"/>
                </a:tc>
                <a:tc>
                  <a:txBody>
                    <a:bodyPr/>
                    <a:lstStyle/>
                    <a:p>
                      <a:pPr algn="ctr"/>
                      <a:r>
                        <a:rPr lang="en-US" altLang="zh-CN" dirty="0"/>
                        <a:t>Summit,</a:t>
                      </a:r>
                      <a:r>
                        <a:rPr lang="en-US" altLang="zh-CN" baseline="0" dirty="0"/>
                        <a:t> TITAN</a:t>
                      </a:r>
                      <a:endParaRPr lang="zh-CN" altLang="en-US" dirty="0"/>
                    </a:p>
                  </a:txBody>
                  <a:tcPr anchor="ctr"/>
                </a:tc>
                <a:tc>
                  <a:txBody>
                    <a:bodyPr/>
                    <a:lstStyle/>
                    <a:p>
                      <a:pPr algn="ctr"/>
                      <a:r>
                        <a:rPr lang="en-US" altLang="zh-CN" sz="1800" kern="1200" dirty="0">
                          <a:solidFill>
                            <a:schemeClr val="dk1"/>
                          </a:solidFill>
                          <a:effectLst/>
                          <a:latin typeface="+mn-lt"/>
                          <a:ea typeface="+mn-ea"/>
                          <a:cs typeface="+mn-cs"/>
                        </a:rPr>
                        <a:t>2.3 </a:t>
                      </a:r>
                      <a:r>
                        <a:rPr lang="en-US" altLang="zh-CN" sz="1800" kern="1200" dirty="0" err="1">
                          <a:solidFill>
                            <a:schemeClr val="dk1"/>
                          </a:solidFill>
                          <a:effectLst/>
                          <a:latin typeface="+mn-lt"/>
                          <a:ea typeface="+mn-ea"/>
                          <a:cs typeface="+mn-cs"/>
                        </a:rPr>
                        <a:t>ExaOps</a:t>
                      </a:r>
                      <a:r>
                        <a:rPr lang="en-US" altLang="zh-CN" sz="1800" kern="1200" dirty="0">
                          <a:solidFill>
                            <a:schemeClr val="dk1"/>
                          </a:solidFill>
                          <a:effectLst/>
                          <a:latin typeface="+mn-lt"/>
                          <a:ea typeface="+mn-ea"/>
                          <a:cs typeface="+mn-cs"/>
                        </a:rPr>
                        <a:t> (FP16) over Summit</a:t>
                      </a:r>
                      <a:endParaRPr lang="zh-CN" altLang="en-US" dirty="0"/>
                    </a:p>
                  </a:txBody>
                  <a:tcPr anchor="ctr"/>
                </a:tc>
                <a:extLst>
                  <a:ext uri="{0D108BD9-81ED-4DB2-BD59-A6C34878D82A}">
                    <a16:rowId xmlns:a16="http://schemas.microsoft.com/office/drawing/2014/main" val="1814168434"/>
                  </a:ext>
                </a:extLst>
              </a:tr>
              <a:tr h="370840">
                <a:tc>
                  <a:txBody>
                    <a:bodyPr/>
                    <a:lstStyle/>
                    <a:p>
                      <a:pPr algn="ctr"/>
                      <a:r>
                        <a:rPr lang="en-US" altLang="zh-CN" sz="1800" kern="1200" dirty="0" err="1">
                          <a:solidFill>
                            <a:schemeClr val="dk1"/>
                          </a:solidFill>
                          <a:effectLst/>
                          <a:latin typeface="+mn-lt"/>
                          <a:ea typeface="+mn-ea"/>
                          <a:cs typeface="+mn-cs"/>
                        </a:rPr>
                        <a:t>Exascale</a:t>
                      </a:r>
                      <a:r>
                        <a:rPr lang="en-US" altLang="zh-CN" sz="1800" kern="1200" dirty="0">
                          <a:solidFill>
                            <a:schemeClr val="dk1"/>
                          </a:solidFill>
                          <a:effectLst/>
                          <a:latin typeface="+mn-lt"/>
                          <a:ea typeface="+mn-ea"/>
                          <a:cs typeface="+mn-cs"/>
                        </a:rPr>
                        <a:t> Deep Learning for Climate Analytics</a:t>
                      </a:r>
                      <a:endParaRPr lang="zh-CN" altLang="en-US" dirty="0"/>
                    </a:p>
                  </a:txBody>
                  <a:tcPr anchor="ctr"/>
                </a:tc>
                <a:tc>
                  <a:txBody>
                    <a:bodyPr/>
                    <a:lstStyle/>
                    <a:p>
                      <a:pPr algn="ctr"/>
                      <a:r>
                        <a:rPr lang="en-US" altLang="zh-CN" dirty="0"/>
                        <a:t>LLBL,</a:t>
                      </a:r>
                    </a:p>
                    <a:p>
                      <a:pPr algn="ctr"/>
                      <a:r>
                        <a:rPr lang="en-US" altLang="zh-CN" dirty="0"/>
                        <a:t>NVidia</a:t>
                      </a:r>
                      <a:endParaRPr lang="zh-CN" altLang="en-US" dirty="0"/>
                    </a:p>
                  </a:txBody>
                  <a:tcPr anchor="ctr"/>
                </a:tc>
                <a:tc>
                  <a:txBody>
                    <a:bodyPr/>
                    <a:lstStyle/>
                    <a:p>
                      <a:pPr algn="ctr"/>
                      <a:r>
                        <a:rPr lang="en-US" altLang="zh-CN" dirty="0"/>
                        <a:t>Climate</a:t>
                      </a:r>
                      <a:r>
                        <a:rPr lang="en-US" altLang="zh-CN" baseline="0" dirty="0"/>
                        <a:t> Change</a:t>
                      </a:r>
                      <a:endParaRPr lang="zh-CN" altLang="en-US" dirty="0"/>
                    </a:p>
                  </a:txBody>
                  <a:tcPr anchor="ctr"/>
                </a:tc>
                <a:tc>
                  <a:txBody>
                    <a:bodyPr/>
                    <a:lstStyle/>
                    <a:p>
                      <a:pPr algn="ctr"/>
                      <a:r>
                        <a:rPr lang="en-US" altLang="zh-CN" dirty="0"/>
                        <a:t>Summit, Piz </a:t>
                      </a:r>
                      <a:r>
                        <a:rPr lang="en-US" altLang="zh-CN" dirty="0" err="1"/>
                        <a:t>Daint</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Well scale to 27360 V100 GPUs with 1.13 F/s peak (FP16)</a:t>
                      </a:r>
                      <a:endParaRPr lang="zh-CN" altLang="en-US" dirty="0"/>
                    </a:p>
                  </a:txBody>
                  <a:tcPr anchor="ctr"/>
                </a:tc>
                <a:extLst>
                  <a:ext uri="{0D108BD9-81ED-4DB2-BD59-A6C34878D82A}">
                    <a16:rowId xmlns:a16="http://schemas.microsoft.com/office/drawing/2014/main" val="2737142408"/>
                  </a:ext>
                </a:extLst>
              </a:tr>
              <a:tr h="370840">
                <a:tc>
                  <a:txBody>
                    <a:bodyPr/>
                    <a:lstStyle/>
                    <a:p>
                      <a:pPr algn="ctr"/>
                      <a:r>
                        <a:rPr lang="en-US" altLang="zh-CN" sz="1800" kern="1200" dirty="0">
                          <a:solidFill>
                            <a:schemeClr val="dk1"/>
                          </a:solidFill>
                          <a:effectLst/>
                          <a:latin typeface="+mn-lt"/>
                          <a:ea typeface="+mn-ea"/>
                          <a:cs typeface="+mn-cs"/>
                        </a:rPr>
                        <a:t>Simulating the Weak Death of the Neutron</a:t>
                      </a:r>
                      <a:endParaRPr lang="zh-CN" altLang="en-US" dirty="0"/>
                    </a:p>
                  </a:txBody>
                  <a:tcPr anchor="ctr"/>
                </a:tc>
                <a:tc>
                  <a:txBody>
                    <a:bodyPr/>
                    <a:lstStyle/>
                    <a:p>
                      <a:pPr algn="ctr"/>
                      <a:r>
                        <a:rPr lang="en-US" altLang="zh-CN" dirty="0"/>
                        <a:t>IKP/IAS</a:t>
                      </a:r>
                    </a:p>
                    <a:p>
                      <a:pPr algn="ctr"/>
                      <a:r>
                        <a:rPr lang="en-US" altLang="zh-CN" dirty="0"/>
                        <a:t>LLNL</a:t>
                      </a:r>
                    </a:p>
                  </a:txBody>
                  <a:tcPr anchor="ctr"/>
                </a:tc>
                <a:tc>
                  <a:txBody>
                    <a:bodyPr/>
                    <a:lstStyle/>
                    <a:p>
                      <a:pPr algn="ctr"/>
                      <a:r>
                        <a:rPr lang="en-US" altLang="zh-CN" sz="1800" b="0" i="0" u="none" strike="noStrike" kern="1200" baseline="0" dirty="0">
                          <a:solidFill>
                            <a:schemeClr val="dk1"/>
                          </a:solidFill>
                          <a:latin typeface="+mn-lt"/>
                          <a:ea typeface="+mn-ea"/>
                          <a:cs typeface="+mn-cs"/>
                        </a:rPr>
                        <a:t>Quantum Chromodynamics Study</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Sierra, </a:t>
                      </a:r>
                      <a:r>
                        <a:rPr lang="en-US" altLang="zh-CN" dirty="0"/>
                        <a:t>Summit</a:t>
                      </a:r>
                      <a:r>
                        <a:rPr lang="en-US" altLang="zh-CN" baseline="0" dirty="0"/>
                        <a:t> and others</a:t>
                      </a:r>
                      <a:r>
                        <a:rPr lang="en-US" altLang="zh-CN" dirty="0"/>
                        <a:t> </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Peak sustained</a:t>
                      </a:r>
                    </a:p>
                    <a:p>
                      <a:pPr algn="ctr"/>
                      <a:r>
                        <a:rPr lang="en-US" altLang="zh-CN" sz="1800" b="0" i="0" u="none" strike="noStrike" kern="1200" baseline="0" dirty="0">
                          <a:solidFill>
                            <a:schemeClr val="dk1"/>
                          </a:solidFill>
                          <a:latin typeface="+mn-lt"/>
                          <a:ea typeface="+mn-ea"/>
                          <a:cs typeface="+mn-cs"/>
                        </a:rPr>
                        <a:t>Perf. over 15% on CORAL systems</a:t>
                      </a:r>
                      <a:endParaRPr lang="zh-CN" altLang="en-US" dirty="0"/>
                    </a:p>
                  </a:txBody>
                  <a:tcPr anchor="ctr"/>
                </a:tc>
                <a:extLst>
                  <a:ext uri="{0D108BD9-81ED-4DB2-BD59-A6C34878D82A}">
                    <a16:rowId xmlns:a16="http://schemas.microsoft.com/office/drawing/2014/main" val="2138701647"/>
                  </a:ext>
                </a:extLst>
              </a:tr>
              <a:tr h="370840">
                <a:tc>
                  <a:txBody>
                    <a:bodyPr/>
                    <a:lstStyle/>
                    <a:p>
                      <a:pPr algn="ctr"/>
                      <a:r>
                        <a:rPr lang="en-US" altLang="zh-CN" sz="1800" kern="1200" dirty="0">
                          <a:solidFill>
                            <a:schemeClr val="dk1"/>
                          </a:solidFill>
                          <a:effectLst/>
                          <a:latin typeface="+mn-lt"/>
                          <a:ea typeface="+mn-ea"/>
                          <a:cs typeface="+mn-cs"/>
                        </a:rPr>
                        <a:t>A Fast Scalable Implicit Solver for Nonlinear Time-Evolution Earthquake City Problem</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The University of Tokyo</a:t>
                      </a:r>
                      <a:endParaRPr lang="zh-CN" altLang="en-US" dirty="0"/>
                    </a:p>
                  </a:txBody>
                  <a:tcPr anchor="ctr"/>
                </a:tc>
                <a:tc>
                  <a:txBody>
                    <a:bodyPr/>
                    <a:lstStyle/>
                    <a:p>
                      <a:pPr algn="ctr"/>
                      <a:r>
                        <a:rPr lang="en-US" altLang="zh-CN" sz="1800" kern="1200" dirty="0">
                          <a:solidFill>
                            <a:schemeClr val="dk1"/>
                          </a:solidFill>
                          <a:effectLst/>
                          <a:latin typeface="+mn-lt"/>
                          <a:ea typeface="+mn-ea"/>
                          <a:cs typeface="+mn-cs"/>
                        </a:rPr>
                        <a:t>Earthquake Study</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Summit, </a:t>
                      </a:r>
                      <a:r>
                        <a:rPr lang="en-US" altLang="zh-CN" dirty="0"/>
                        <a:t>Piz </a:t>
                      </a:r>
                      <a:r>
                        <a:rPr lang="en-US" altLang="zh-CN" dirty="0" err="1"/>
                        <a:t>Daint</a:t>
                      </a:r>
                      <a:r>
                        <a:rPr lang="en-US" altLang="zh-CN" dirty="0"/>
                        <a:t> and K</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14.7% peak on Summit (mixed precision)</a:t>
                      </a:r>
                      <a:endParaRPr lang="zh-CN" altLang="en-US" dirty="0"/>
                    </a:p>
                  </a:txBody>
                  <a:tcPr anchor="ctr"/>
                </a:tc>
                <a:extLst>
                  <a:ext uri="{0D108BD9-81ED-4DB2-BD59-A6C34878D82A}">
                    <a16:rowId xmlns:a16="http://schemas.microsoft.com/office/drawing/2014/main" val="768324556"/>
                  </a:ext>
                </a:extLst>
              </a:tr>
              <a:tr h="370840">
                <a:tc>
                  <a:txBody>
                    <a:bodyPr/>
                    <a:lstStyle/>
                    <a:p>
                      <a:pPr algn="ctr"/>
                      <a:r>
                        <a:rPr lang="en-US" altLang="zh-CN" sz="1800" b="0" i="0" u="none" strike="noStrike" kern="1200" baseline="0" dirty="0">
                          <a:solidFill>
                            <a:schemeClr val="dk1"/>
                          </a:solidFill>
                          <a:latin typeface="+mn-lt"/>
                          <a:ea typeface="+mn-ea"/>
                          <a:cs typeface="+mn-cs"/>
                        </a:rPr>
                        <a:t>167-PFlops Deep Learning for Electron Microscopy</a:t>
                      </a:r>
                      <a:endParaRPr lang="zh-CN" altLang="en-US" dirty="0"/>
                    </a:p>
                  </a:txBody>
                  <a:tcPr anchor="ctr"/>
                </a:tc>
                <a:tc>
                  <a:txBody>
                    <a:bodyPr/>
                    <a:lstStyle/>
                    <a:p>
                      <a:pPr algn="ctr"/>
                      <a:r>
                        <a:rPr lang="en-US" altLang="zh-CN" dirty="0"/>
                        <a:t>ORNL</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Electron Microscopy</a:t>
                      </a:r>
                      <a:endParaRPr lang="zh-CN" altLang="en-US" dirty="0"/>
                    </a:p>
                  </a:txBody>
                  <a:tcPr anchor="ctr"/>
                </a:tc>
                <a:tc>
                  <a:txBody>
                    <a:bodyPr/>
                    <a:lstStyle/>
                    <a:p>
                      <a:pPr algn="ctr"/>
                      <a:r>
                        <a:rPr lang="en-US" altLang="zh-CN" dirty="0"/>
                        <a:t>Summit</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Scale 4,200 nodes of Summit, 152.5 </a:t>
                      </a:r>
                      <a:r>
                        <a:rPr lang="en-US" altLang="zh-CN" sz="1800" b="0" i="0" u="none" strike="noStrike" kern="1200" baseline="0" dirty="0" err="1">
                          <a:solidFill>
                            <a:schemeClr val="dk1"/>
                          </a:solidFill>
                          <a:latin typeface="+mn-lt"/>
                          <a:ea typeface="+mn-ea"/>
                          <a:cs typeface="+mn-cs"/>
                        </a:rPr>
                        <a:t>Pflops</a:t>
                      </a:r>
                      <a:endParaRPr lang="zh-CN" altLang="en-US" dirty="0"/>
                    </a:p>
                  </a:txBody>
                  <a:tcPr anchor="ctr"/>
                </a:tc>
                <a:extLst>
                  <a:ext uri="{0D108BD9-81ED-4DB2-BD59-A6C34878D82A}">
                    <a16:rowId xmlns:a16="http://schemas.microsoft.com/office/drawing/2014/main" val="1663583389"/>
                  </a:ext>
                </a:extLst>
              </a:tr>
              <a:tr h="370840">
                <a:tc>
                  <a:txBody>
                    <a:bodyPr/>
                    <a:lstStyle/>
                    <a:p>
                      <a:pPr algn="ctr"/>
                      <a:r>
                        <a:rPr lang="en-US" altLang="zh-CN" sz="1800" kern="1200" dirty="0" err="1">
                          <a:solidFill>
                            <a:schemeClr val="dk1"/>
                          </a:solidFill>
                          <a:effectLst/>
                          <a:latin typeface="+mn-lt"/>
                          <a:ea typeface="+mn-ea"/>
                          <a:cs typeface="+mn-cs"/>
                        </a:rPr>
                        <a:t>ShenTu</a:t>
                      </a:r>
                      <a:endParaRPr lang="zh-CN" altLang="en-US" dirty="0"/>
                    </a:p>
                  </a:txBody>
                  <a:tcPr anchor="ctr"/>
                </a:tc>
                <a:tc>
                  <a:txBody>
                    <a:bodyPr/>
                    <a:lstStyle/>
                    <a:p>
                      <a:pPr algn="ctr"/>
                      <a:r>
                        <a:rPr lang="en-US" altLang="zh-CN" dirty="0"/>
                        <a:t>Tsinghua</a:t>
                      </a:r>
                      <a:endParaRPr lang="zh-CN" altLang="en-US" dirty="0"/>
                    </a:p>
                  </a:txBody>
                  <a:tcPr anchor="ctr"/>
                </a:tc>
                <a:tc>
                  <a:txBody>
                    <a:bodyPr/>
                    <a:lstStyle/>
                    <a:p>
                      <a:pPr algn="ctr"/>
                      <a:r>
                        <a:rPr lang="en-US" altLang="zh-CN" dirty="0"/>
                        <a:t>Big Data Analytics</a:t>
                      </a:r>
                      <a:endParaRPr lang="zh-CN" altLang="en-US" dirty="0"/>
                    </a:p>
                  </a:txBody>
                  <a:tcPr anchor="ctr"/>
                </a:tc>
                <a:tc>
                  <a:txBody>
                    <a:bodyPr/>
                    <a:lstStyle/>
                    <a:p>
                      <a:pPr algn="ctr"/>
                      <a:r>
                        <a:rPr lang="en-US" altLang="zh-CN" dirty="0"/>
                        <a:t>Sunway</a:t>
                      </a:r>
                      <a:r>
                        <a:rPr lang="en-US" altLang="zh-CN" baseline="0" dirty="0"/>
                        <a:t> </a:t>
                      </a:r>
                      <a:r>
                        <a:rPr lang="en-US" altLang="zh-CN" baseline="0" dirty="0" err="1"/>
                        <a:t>TaihuLight</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Enable 70-trillion-edge graph analytics and 8.5s PageRank / </a:t>
                      </a:r>
                      <a:r>
                        <a:rPr lang="en-US" altLang="zh-CN" sz="1800" b="0" i="0" u="none" strike="noStrike" kern="1200" baseline="0" dirty="0" err="1">
                          <a:solidFill>
                            <a:schemeClr val="dk1"/>
                          </a:solidFill>
                          <a:latin typeface="+mn-lt"/>
                          <a:ea typeface="+mn-ea"/>
                          <a:cs typeface="+mn-cs"/>
                        </a:rPr>
                        <a:t>TrustRank</a:t>
                      </a:r>
                      <a:r>
                        <a:rPr lang="en-US" altLang="zh-CN" sz="1800" b="0" i="0" u="none" strike="noStrike" kern="1200" baseline="0" dirty="0">
                          <a:solidFill>
                            <a:schemeClr val="dk1"/>
                          </a:solidFill>
                          <a:latin typeface="+mn-lt"/>
                          <a:ea typeface="+mn-ea"/>
                          <a:cs typeface="+mn-cs"/>
                        </a:rPr>
                        <a:t> per </a:t>
                      </a:r>
                      <a:r>
                        <a:rPr lang="en-US" altLang="zh-CN" sz="1800" b="0" i="0" u="none" strike="noStrike" kern="1200" baseline="0" dirty="0" err="1">
                          <a:solidFill>
                            <a:schemeClr val="dk1"/>
                          </a:solidFill>
                          <a:latin typeface="+mn-lt"/>
                          <a:ea typeface="+mn-ea"/>
                          <a:cs typeface="+mn-cs"/>
                        </a:rPr>
                        <a:t>iter</a:t>
                      </a:r>
                      <a:r>
                        <a:rPr lang="en-US" altLang="zh-CN" sz="1800" b="0" i="0" u="none" strike="noStrike" kern="1200" baseline="0" dirty="0">
                          <a:solidFill>
                            <a:schemeClr val="dk1"/>
                          </a:solidFill>
                          <a:latin typeface="+mn-lt"/>
                          <a:ea typeface="+mn-ea"/>
                          <a:cs typeface="+mn-cs"/>
                        </a:rPr>
                        <a:t>. for 12trillion-edge web graph</a:t>
                      </a:r>
                      <a:endParaRPr lang="zh-CN" altLang="en-US" dirty="0"/>
                    </a:p>
                  </a:txBody>
                  <a:tcPr anchor="ctr"/>
                </a:tc>
                <a:extLst>
                  <a:ext uri="{0D108BD9-81ED-4DB2-BD59-A6C34878D82A}">
                    <a16:rowId xmlns:a16="http://schemas.microsoft.com/office/drawing/2014/main" val="3486390658"/>
                  </a:ext>
                </a:extLst>
              </a:tr>
            </a:tbl>
          </a:graphicData>
        </a:graphic>
      </p:graphicFrame>
      <p:sp>
        <p:nvSpPr>
          <p:cNvPr id="3" name="文本框 2"/>
          <p:cNvSpPr txBox="1"/>
          <p:nvPr/>
        </p:nvSpPr>
        <p:spPr>
          <a:xfrm>
            <a:off x="5100638" y="1609275"/>
            <a:ext cx="6743705"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ea typeface="宋体"/>
                <a:cs typeface="+mn-cs"/>
              </a:rPr>
              <a:t>Sustained Performance Prize</a:t>
            </a:r>
            <a:endParaRPr kumimoji="0" lang="zh-CN" altLang="en-US" sz="1600" b="1" i="0" u="none" strike="noStrike" kern="1200" cap="none" spc="0" normalizeH="0" baseline="0" noProof="0" dirty="0">
              <a:ln>
                <a:noFill/>
              </a:ln>
              <a:solidFill>
                <a:prstClr val="black"/>
              </a:solidFill>
              <a:effectLst/>
              <a:uLnTx/>
              <a:uFillTx/>
              <a:latin typeface="Arial"/>
              <a:ea typeface="宋体"/>
              <a:cs typeface="+mn-cs"/>
            </a:endParaRPr>
          </a:p>
        </p:txBody>
      </p:sp>
      <p:sp>
        <p:nvSpPr>
          <p:cNvPr id="5" name="文本框 4"/>
          <p:cNvSpPr txBox="1"/>
          <p:nvPr/>
        </p:nvSpPr>
        <p:spPr>
          <a:xfrm>
            <a:off x="5100639" y="2268551"/>
            <a:ext cx="6743706"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ea typeface="宋体"/>
                <a:cs typeface="+mn-cs"/>
              </a:rPr>
              <a:t>Scalability and Time to Solution Prize</a:t>
            </a:r>
            <a:endParaRPr kumimoji="0" lang="zh-CN" altLang="en-US" sz="1600" b="1" i="0" u="none" strike="noStrike" kern="1200" cap="none" spc="0" normalizeH="0" baseline="0" noProof="0" dirty="0">
              <a:ln>
                <a:noFill/>
              </a:ln>
              <a:solidFill>
                <a:prstClr val="black"/>
              </a:solidFill>
              <a:effectLst/>
              <a:uLnTx/>
              <a:uFillTx/>
              <a:latin typeface="Arial"/>
              <a:ea typeface="宋体"/>
              <a:cs typeface="+mn-cs"/>
            </a:endParaRPr>
          </a:p>
        </p:txBody>
      </p:sp>
    </p:spTree>
    <p:extLst>
      <p:ext uri="{BB962C8B-B14F-4D97-AF65-F5344CB8AC3E}">
        <p14:creationId xmlns:p14="http://schemas.microsoft.com/office/powerpoint/2010/main" val="31806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Future Trend: AI-enabled Scientific Discovery</a:t>
            </a:r>
            <a:endParaRPr lang="zh-CN" altLang="en-US" sz="3600" dirty="0"/>
          </a:p>
        </p:txBody>
      </p:sp>
      <p:graphicFrame>
        <p:nvGraphicFramePr>
          <p:cNvPr id="4" name="内容占位符 3"/>
          <p:cNvGraphicFramePr>
            <a:graphicFrameLocks noGrp="1"/>
          </p:cNvGraphicFramePr>
          <p:nvPr>
            <p:ph idx="1"/>
          </p:nvPr>
        </p:nvGraphicFramePr>
        <p:xfrm>
          <a:off x="414251" y="908715"/>
          <a:ext cx="11430092" cy="5616892"/>
        </p:xfrm>
        <a:graphic>
          <a:graphicData uri="http://schemas.openxmlformats.org/drawingml/2006/table">
            <a:tbl>
              <a:tblPr firstRow="1" bandRow="1">
                <a:tableStyleId>{7DF18680-E054-41AD-8BC1-D1AEF772440D}</a:tableStyleId>
              </a:tblPr>
              <a:tblGrid>
                <a:gridCol w="3357650">
                  <a:extLst>
                    <a:ext uri="{9D8B030D-6E8A-4147-A177-3AD203B41FA5}">
                      <a16:colId xmlns:a16="http://schemas.microsoft.com/office/drawing/2014/main" val="968902504"/>
                    </a:ext>
                  </a:extLst>
                </a:gridCol>
                <a:gridCol w="1300162">
                  <a:extLst>
                    <a:ext uri="{9D8B030D-6E8A-4147-A177-3AD203B41FA5}">
                      <a16:colId xmlns:a16="http://schemas.microsoft.com/office/drawing/2014/main" val="3993914440"/>
                    </a:ext>
                  </a:extLst>
                </a:gridCol>
                <a:gridCol w="1600202">
                  <a:extLst>
                    <a:ext uri="{9D8B030D-6E8A-4147-A177-3AD203B41FA5}">
                      <a16:colId xmlns:a16="http://schemas.microsoft.com/office/drawing/2014/main" val="1452633179"/>
                    </a:ext>
                  </a:extLst>
                </a:gridCol>
                <a:gridCol w="1685923">
                  <a:extLst>
                    <a:ext uri="{9D8B030D-6E8A-4147-A177-3AD203B41FA5}">
                      <a16:colId xmlns:a16="http://schemas.microsoft.com/office/drawing/2014/main" val="4131955798"/>
                    </a:ext>
                  </a:extLst>
                </a:gridCol>
                <a:gridCol w="3486155">
                  <a:extLst>
                    <a:ext uri="{9D8B030D-6E8A-4147-A177-3AD203B41FA5}">
                      <a16:colId xmlns:a16="http://schemas.microsoft.com/office/drawing/2014/main" val="2981328973"/>
                    </a:ext>
                  </a:extLst>
                </a:gridCol>
              </a:tblGrid>
              <a:tr h="370840">
                <a:tc>
                  <a:txBody>
                    <a:bodyPr/>
                    <a:lstStyle/>
                    <a:p>
                      <a:pPr algn="ctr"/>
                      <a:r>
                        <a:rPr lang="en-US" altLang="zh-CN" dirty="0"/>
                        <a:t>Title</a:t>
                      </a:r>
                      <a:endParaRPr lang="zh-CN" altLang="en-US" dirty="0"/>
                    </a:p>
                  </a:txBody>
                  <a:tcPr anchor="ctr"/>
                </a:tc>
                <a:tc>
                  <a:txBody>
                    <a:bodyPr/>
                    <a:lstStyle/>
                    <a:p>
                      <a:pPr algn="ctr"/>
                      <a:r>
                        <a:rPr lang="en-US" altLang="zh-CN" dirty="0"/>
                        <a:t>Lead</a:t>
                      </a:r>
                      <a:br>
                        <a:rPr lang="en-US" altLang="zh-CN" dirty="0"/>
                      </a:br>
                      <a:r>
                        <a:rPr lang="en-US" altLang="zh-CN" dirty="0"/>
                        <a:t>Institution</a:t>
                      </a:r>
                      <a:endParaRPr lang="zh-CN" altLang="en-US" dirty="0"/>
                    </a:p>
                  </a:txBody>
                  <a:tcPr anchor="ctr"/>
                </a:tc>
                <a:tc>
                  <a:txBody>
                    <a:bodyPr/>
                    <a:lstStyle/>
                    <a:p>
                      <a:pPr algn="ctr"/>
                      <a:r>
                        <a:rPr lang="en-US" altLang="zh-CN" dirty="0"/>
                        <a:t>Application Area</a:t>
                      </a:r>
                      <a:endParaRPr lang="zh-CN" altLang="en-US" dirty="0"/>
                    </a:p>
                  </a:txBody>
                  <a:tcPr anchor="ctr"/>
                </a:tc>
                <a:tc>
                  <a:txBody>
                    <a:bodyPr/>
                    <a:lstStyle/>
                    <a:p>
                      <a:pPr algn="ctr"/>
                      <a:r>
                        <a:rPr lang="en-US" altLang="zh-CN" dirty="0"/>
                        <a:t>Platforms</a:t>
                      </a:r>
                      <a:r>
                        <a:rPr lang="en-US" altLang="zh-CN" baseline="0" dirty="0"/>
                        <a:t> evaluated</a:t>
                      </a:r>
                      <a:endParaRPr lang="zh-CN" altLang="en-US" dirty="0"/>
                    </a:p>
                  </a:txBody>
                  <a:tcPr anchor="ctr"/>
                </a:tc>
                <a:tc>
                  <a:txBody>
                    <a:bodyPr/>
                    <a:lstStyle/>
                    <a:p>
                      <a:pPr algn="ctr"/>
                      <a:r>
                        <a:rPr lang="en-US" altLang="zh-CN" dirty="0"/>
                        <a:t>Performance</a:t>
                      </a:r>
                      <a:endParaRPr lang="zh-CN" altLang="en-US" dirty="0"/>
                    </a:p>
                  </a:txBody>
                  <a:tcPr anchor="ctr"/>
                </a:tc>
                <a:extLst>
                  <a:ext uri="{0D108BD9-81ED-4DB2-BD59-A6C34878D82A}">
                    <a16:rowId xmlns:a16="http://schemas.microsoft.com/office/drawing/2014/main" val="1259928691"/>
                  </a:ext>
                </a:extLst>
              </a:tr>
              <a:tr h="679132">
                <a:tc>
                  <a:txBody>
                    <a:bodyPr/>
                    <a:lstStyle/>
                    <a:p>
                      <a:pPr algn="ctr"/>
                      <a:r>
                        <a:rPr lang="en-US" altLang="zh-CN" sz="1800" kern="1200" dirty="0">
                          <a:solidFill>
                            <a:schemeClr val="dk1"/>
                          </a:solidFill>
                          <a:effectLst/>
                          <a:latin typeface="+mn-lt"/>
                          <a:ea typeface="+mn-ea"/>
                          <a:cs typeface="+mn-cs"/>
                        </a:rPr>
                        <a:t>Attacking the Opioid Epidemic</a:t>
                      </a:r>
                      <a:endParaRPr lang="zh-CN" altLang="en-US" dirty="0"/>
                    </a:p>
                  </a:txBody>
                  <a:tcPr anchor="ctr"/>
                </a:tc>
                <a:tc>
                  <a:txBody>
                    <a:bodyPr/>
                    <a:lstStyle/>
                    <a:p>
                      <a:pPr algn="ctr"/>
                      <a:r>
                        <a:rPr lang="en-US" altLang="zh-CN" dirty="0"/>
                        <a:t>ORNL</a:t>
                      </a:r>
                      <a:endParaRPr lang="zh-CN" altLang="en-US" dirty="0"/>
                    </a:p>
                  </a:txBody>
                  <a:tcPr anchor="ctr"/>
                </a:tc>
                <a:tc>
                  <a:txBody>
                    <a:bodyPr/>
                    <a:lstStyle/>
                    <a:p>
                      <a:pPr algn="ctr"/>
                      <a:r>
                        <a:rPr lang="en-US" altLang="zh-CN" dirty="0"/>
                        <a:t>Medicine</a:t>
                      </a:r>
                      <a:endParaRPr lang="zh-CN" altLang="en-US" dirty="0"/>
                    </a:p>
                  </a:txBody>
                  <a:tcPr anchor="ctr"/>
                </a:tc>
                <a:tc>
                  <a:txBody>
                    <a:bodyPr/>
                    <a:lstStyle/>
                    <a:p>
                      <a:pPr algn="ctr"/>
                      <a:r>
                        <a:rPr lang="en-US" altLang="zh-CN" dirty="0"/>
                        <a:t>Summit,</a:t>
                      </a:r>
                      <a:r>
                        <a:rPr lang="en-US" altLang="zh-CN" baseline="0" dirty="0"/>
                        <a:t> TITAN</a:t>
                      </a:r>
                      <a:endParaRPr lang="zh-CN" altLang="en-US" dirty="0"/>
                    </a:p>
                  </a:txBody>
                  <a:tcPr anchor="ctr"/>
                </a:tc>
                <a:tc>
                  <a:txBody>
                    <a:bodyPr/>
                    <a:lstStyle/>
                    <a:p>
                      <a:pPr algn="ctr"/>
                      <a:r>
                        <a:rPr lang="en-US" altLang="zh-CN" sz="1800" kern="1200" dirty="0">
                          <a:solidFill>
                            <a:schemeClr val="dk1"/>
                          </a:solidFill>
                          <a:effectLst/>
                          <a:latin typeface="+mn-lt"/>
                          <a:ea typeface="+mn-ea"/>
                          <a:cs typeface="+mn-cs"/>
                        </a:rPr>
                        <a:t>2.3 </a:t>
                      </a:r>
                      <a:r>
                        <a:rPr lang="en-US" altLang="zh-CN" sz="1800" kern="1200" dirty="0" err="1">
                          <a:solidFill>
                            <a:schemeClr val="dk1"/>
                          </a:solidFill>
                          <a:effectLst/>
                          <a:latin typeface="+mn-lt"/>
                          <a:ea typeface="+mn-ea"/>
                          <a:cs typeface="+mn-cs"/>
                        </a:rPr>
                        <a:t>ExaOps</a:t>
                      </a:r>
                      <a:r>
                        <a:rPr lang="en-US" altLang="zh-CN" sz="1800" kern="1200" dirty="0">
                          <a:solidFill>
                            <a:schemeClr val="dk1"/>
                          </a:solidFill>
                          <a:effectLst/>
                          <a:latin typeface="+mn-lt"/>
                          <a:ea typeface="+mn-ea"/>
                          <a:cs typeface="+mn-cs"/>
                        </a:rPr>
                        <a:t> (FP16) over Summit</a:t>
                      </a:r>
                      <a:endParaRPr lang="zh-CN" altLang="en-US" dirty="0"/>
                    </a:p>
                  </a:txBody>
                  <a:tcPr anchor="ctr"/>
                </a:tc>
                <a:extLst>
                  <a:ext uri="{0D108BD9-81ED-4DB2-BD59-A6C34878D82A}">
                    <a16:rowId xmlns:a16="http://schemas.microsoft.com/office/drawing/2014/main" val="1814168434"/>
                  </a:ext>
                </a:extLst>
              </a:tr>
              <a:tr h="370840">
                <a:tc>
                  <a:txBody>
                    <a:bodyPr/>
                    <a:lstStyle/>
                    <a:p>
                      <a:pPr algn="ctr"/>
                      <a:r>
                        <a:rPr lang="en-US" altLang="zh-CN" sz="1800" kern="1200" dirty="0" err="1">
                          <a:solidFill>
                            <a:schemeClr val="dk1"/>
                          </a:solidFill>
                          <a:effectLst/>
                          <a:latin typeface="+mn-lt"/>
                          <a:ea typeface="+mn-ea"/>
                          <a:cs typeface="+mn-cs"/>
                        </a:rPr>
                        <a:t>Exascale</a:t>
                      </a:r>
                      <a:r>
                        <a:rPr lang="en-US" altLang="zh-CN" sz="1800" kern="1200" dirty="0">
                          <a:solidFill>
                            <a:schemeClr val="dk1"/>
                          </a:solidFill>
                          <a:effectLst/>
                          <a:latin typeface="+mn-lt"/>
                          <a:ea typeface="+mn-ea"/>
                          <a:cs typeface="+mn-cs"/>
                        </a:rPr>
                        <a:t> Deep Learning for Climate Analytics</a:t>
                      </a:r>
                      <a:endParaRPr lang="zh-CN" altLang="en-US" dirty="0"/>
                    </a:p>
                  </a:txBody>
                  <a:tcPr anchor="ctr"/>
                </a:tc>
                <a:tc>
                  <a:txBody>
                    <a:bodyPr/>
                    <a:lstStyle/>
                    <a:p>
                      <a:pPr algn="ctr"/>
                      <a:r>
                        <a:rPr lang="en-US" altLang="zh-CN" dirty="0"/>
                        <a:t>LLBL,</a:t>
                      </a:r>
                    </a:p>
                    <a:p>
                      <a:pPr algn="ctr"/>
                      <a:r>
                        <a:rPr lang="en-US" altLang="zh-CN" dirty="0"/>
                        <a:t>NVidia</a:t>
                      </a:r>
                      <a:endParaRPr lang="zh-CN" altLang="en-US" dirty="0"/>
                    </a:p>
                  </a:txBody>
                  <a:tcPr anchor="ctr"/>
                </a:tc>
                <a:tc>
                  <a:txBody>
                    <a:bodyPr/>
                    <a:lstStyle/>
                    <a:p>
                      <a:pPr algn="ctr"/>
                      <a:r>
                        <a:rPr lang="en-US" altLang="zh-CN" dirty="0"/>
                        <a:t>Climate</a:t>
                      </a:r>
                      <a:r>
                        <a:rPr lang="en-US" altLang="zh-CN" baseline="0" dirty="0"/>
                        <a:t> Change</a:t>
                      </a:r>
                      <a:endParaRPr lang="zh-CN" altLang="en-US" dirty="0"/>
                    </a:p>
                  </a:txBody>
                  <a:tcPr anchor="ctr"/>
                </a:tc>
                <a:tc>
                  <a:txBody>
                    <a:bodyPr/>
                    <a:lstStyle/>
                    <a:p>
                      <a:pPr algn="ctr"/>
                      <a:r>
                        <a:rPr lang="en-US" altLang="zh-CN" dirty="0"/>
                        <a:t>Summit, Piz </a:t>
                      </a:r>
                      <a:r>
                        <a:rPr lang="en-US" altLang="zh-CN" dirty="0" err="1"/>
                        <a:t>Daint</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Well scale to 27360 V100 GPUs with 1.13 F/s peak (FP16)</a:t>
                      </a:r>
                      <a:endParaRPr lang="zh-CN" altLang="en-US" dirty="0"/>
                    </a:p>
                  </a:txBody>
                  <a:tcPr anchor="ctr"/>
                </a:tc>
                <a:extLst>
                  <a:ext uri="{0D108BD9-81ED-4DB2-BD59-A6C34878D82A}">
                    <a16:rowId xmlns:a16="http://schemas.microsoft.com/office/drawing/2014/main" val="2737142408"/>
                  </a:ext>
                </a:extLst>
              </a:tr>
              <a:tr h="370840">
                <a:tc>
                  <a:txBody>
                    <a:bodyPr/>
                    <a:lstStyle/>
                    <a:p>
                      <a:pPr algn="ctr"/>
                      <a:r>
                        <a:rPr lang="en-US" altLang="zh-CN" sz="1800" kern="1200" dirty="0">
                          <a:solidFill>
                            <a:schemeClr val="dk1"/>
                          </a:solidFill>
                          <a:effectLst/>
                          <a:latin typeface="+mn-lt"/>
                          <a:ea typeface="+mn-ea"/>
                          <a:cs typeface="+mn-cs"/>
                        </a:rPr>
                        <a:t>Simulating the Weak Death of the Neutron</a:t>
                      </a:r>
                      <a:endParaRPr lang="zh-CN" altLang="en-US" dirty="0"/>
                    </a:p>
                  </a:txBody>
                  <a:tcPr anchor="ctr"/>
                </a:tc>
                <a:tc>
                  <a:txBody>
                    <a:bodyPr/>
                    <a:lstStyle/>
                    <a:p>
                      <a:pPr algn="ctr"/>
                      <a:r>
                        <a:rPr lang="en-US" altLang="zh-CN" dirty="0"/>
                        <a:t>IKP/IAS</a:t>
                      </a:r>
                    </a:p>
                    <a:p>
                      <a:pPr algn="ctr"/>
                      <a:r>
                        <a:rPr lang="en-US" altLang="zh-CN" dirty="0"/>
                        <a:t>LLNL</a:t>
                      </a:r>
                    </a:p>
                  </a:txBody>
                  <a:tcPr anchor="ctr"/>
                </a:tc>
                <a:tc>
                  <a:txBody>
                    <a:bodyPr/>
                    <a:lstStyle/>
                    <a:p>
                      <a:pPr algn="ctr"/>
                      <a:r>
                        <a:rPr lang="en-US" altLang="zh-CN" sz="1800" b="0" i="0" u="none" strike="noStrike" kern="1200" baseline="0" dirty="0">
                          <a:solidFill>
                            <a:schemeClr val="dk1"/>
                          </a:solidFill>
                          <a:latin typeface="+mn-lt"/>
                          <a:ea typeface="+mn-ea"/>
                          <a:cs typeface="+mn-cs"/>
                        </a:rPr>
                        <a:t>Quantum Chromodynamics Study</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Sierra, </a:t>
                      </a:r>
                      <a:r>
                        <a:rPr lang="en-US" altLang="zh-CN" dirty="0"/>
                        <a:t>Summit</a:t>
                      </a:r>
                      <a:r>
                        <a:rPr lang="en-US" altLang="zh-CN" baseline="0" dirty="0"/>
                        <a:t> and others</a:t>
                      </a:r>
                      <a:r>
                        <a:rPr lang="en-US" altLang="zh-CN" dirty="0"/>
                        <a:t> </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Peak sustained</a:t>
                      </a:r>
                    </a:p>
                    <a:p>
                      <a:pPr algn="ctr"/>
                      <a:r>
                        <a:rPr lang="en-US" altLang="zh-CN" sz="1800" b="0" i="0" u="none" strike="noStrike" kern="1200" baseline="0" dirty="0">
                          <a:solidFill>
                            <a:schemeClr val="dk1"/>
                          </a:solidFill>
                          <a:latin typeface="+mn-lt"/>
                          <a:ea typeface="+mn-ea"/>
                          <a:cs typeface="+mn-cs"/>
                        </a:rPr>
                        <a:t>Perf. over 15% on CORAL systems</a:t>
                      </a:r>
                      <a:endParaRPr lang="zh-CN" altLang="en-US" dirty="0"/>
                    </a:p>
                  </a:txBody>
                  <a:tcPr anchor="ctr"/>
                </a:tc>
                <a:extLst>
                  <a:ext uri="{0D108BD9-81ED-4DB2-BD59-A6C34878D82A}">
                    <a16:rowId xmlns:a16="http://schemas.microsoft.com/office/drawing/2014/main" val="2138701647"/>
                  </a:ext>
                </a:extLst>
              </a:tr>
              <a:tr h="370840">
                <a:tc>
                  <a:txBody>
                    <a:bodyPr/>
                    <a:lstStyle/>
                    <a:p>
                      <a:pPr algn="ctr"/>
                      <a:r>
                        <a:rPr lang="en-US" altLang="zh-CN" sz="1800" kern="1200" dirty="0">
                          <a:solidFill>
                            <a:schemeClr val="dk1"/>
                          </a:solidFill>
                          <a:effectLst/>
                          <a:latin typeface="+mn-lt"/>
                          <a:ea typeface="+mn-ea"/>
                          <a:cs typeface="+mn-cs"/>
                        </a:rPr>
                        <a:t>A Fast Scalable Implicit Solver for Nonlinear Time-Evolution Earthquake City Problem</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The University of Tokyo</a:t>
                      </a:r>
                      <a:endParaRPr lang="zh-CN" altLang="en-US" dirty="0"/>
                    </a:p>
                  </a:txBody>
                  <a:tcPr anchor="ctr"/>
                </a:tc>
                <a:tc>
                  <a:txBody>
                    <a:bodyPr/>
                    <a:lstStyle/>
                    <a:p>
                      <a:pPr algn="ctr"/>
                      <a:r>
                        <a:rPr lang="en-US" altLang="zh-CN" sz="1800" kern="1200" dirty="0">
                          <a:solidFill>
                            <a:schemeClr val="dk1"/>
                          </a:solidFill>
                          <a:effectLst/>
                          <a:latin typeface="+mn-lt"/>
                          <a:ea typeface="+mn-ea"/>
                          <a:cs typeface="+mn-cs"/>
                        </a:rPr>
                        <a:t>Earthquake Study</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Summit, </a:t>
                      </a:r>
                      <a:r>
                        <a:rPr lang="en-US" altLang="zh-CN" dirty="0"/>
                        <a:t>Piz </a:t>
                      </a:r>
                      <a:r>
                        <a:rPr lang="en-US" altLang="zh-CN" dirty="0" err="1"/>
                        <a:t>Daint</a:t>
                      </a:r>
                      <a:r>
                        <a:rPr lang="en-US" altLang="zh-CN" dirty="0"/>
                        <a:t> and K</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14.7% peak on Summit (mixed precision)</a:t>
                      </a:r>
                      <a:endParaRPr lang="zh-CN" altLang="en-US" dirty="0"/>
                    </a:p>
                  </a:txBody>
                  <a:tcPr anchor="ctr"/>
                </a:tc>
                <a:extLst>
                  <a:ext uri="{0D108BD9-81ED-4DB2-BD59-A6C34878D82A}">
                    <a16:rowId xmlns:a16="http://schemas.microsoft.com/office/drawing/2014/main" val="768324556"/>
                  </a:ext>
                </a:extLst>
              </a:tr>
              <a:tr h="370840">
                <a:tc>
                  <a:txBody>
                    <a:bodyPr/>
                    <a:lstStyle/>
                    <a:p>
                      <a:pPr algn="ctr"/>
                      <a:r>
                        <a:rPr lang="en-US" altLang="zh-CN" sz="1800" b="0" i="0" u="none" strike="noStrike" kern="1200" baseline="0" dirty="0">
                          <a:solidFill>
                            <a:schemeClr val="dk1"/>
                          </a:solidFill>
                          <a:latin typeface="+mn-lt"/>
                          <a:ea typeface="+mn-ea"/>
                          <a:cs typeface="+mn-cs"/>
                        </a:rPr>
                        <a:t>167-PFlops Deep Learning for Electron Microscopy</a:t>
                      </a:r>
                      <a:endParaRPr lang="zh-CN" altLang="en-US" dirty="0"/>
                    </a:p>
                  </a:txBody>
                  <a:tcPr anchor="ctr"/>
                </a:tc>
                <a:tc>
                  <a:txBody>
                    <a:bodyPr/>
                    <a:lstStyle/>
                    <a:p>
                      <a:pPr algn="ctr"/>
                      <a:r>
                        <a:rPr lang="en-US" altLang="zh-CN" dirty="0"/>
                        <a:t>ORNL</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Electron Microscopy</a:t>
                      </a:r>
                      <a:endParaRPr lang="zh-CN" altLang="en-US" dirty="0"/>
                    </a:p>
                  </a:txBody>
                  <a:tcPr anchor="ctr"/>
                </a:tc>
                <a:tc>
                  <a:txBody>
                    <a:bodyPr/>
                    <a:lstStyle/>
                    <a:p>
                      <a:pPr algn="ctr"/>
                      <a:r>
                        <a:rPr lang="en-US" altLang="zh-CN" dirty="0"/>
                        <a:t>Summit</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Scale 4,200 nodes of Summit, 152.5 </a:t>
                      </a:r>
                      <a:r>
                        <a:rPr lang="en-US" altLang="zh-CN" sz="1800" b="0" i="0" u="none" strike="noStrike" kern="1200" baseline="0" dirty="0" err="1">
                          <a:solidFill>
                            <a:schemeClr val="dk1"/>
                          </a:solidFill>
                          <a:latin typeface="+mn-lt"/>
                          <a:ea typeface="+mn-ea"/>
                          <a:cs typeface="+mn-cs"/>
                        </a:rPr>
                        <a:t>Pflops</a:t>
                      </a:r>
                      <a:endParaRPr lang="zh-CN" altLang="en-US" dirty="0"/>
                    </a:p>
                  </a:txBody>
                  <a:tcPr anchor="ctr"/>
                </a:tc>
                <a:extLst>
                  <a:ext uri="{0D108BD9-81ED-4DB2-BD59-A6C34878D82A}">
                    <a16:rowId xmlns:a16="http://schemas.microsoft.com/office/drawing/2014/main" val="1663583389"/>
                  </a:ext>
                </a:extLst>
              </a:tr>
              <a:tr h="370840">
                <a:tc>
                  <a:txBody>
                    <a:bodyPr/>
                    <a:lstStyle/>
                    <a:p>
                      <a:pPr algn="ctr"/>
                      <a:r>
                        <a:rPr lang="en-US" altLang="zh-CN" sz="1800" kern="1200" dirty="0" err="1">
                          <a:solidFill>
                            <a:schemeClr val="dk1"/>
                          </a:solidFill>
                          <a:effectLst/>
                          <a:latin typeface="+mn-lt"/>
                          <a:ea typeface="+mn-ea"/>
                          <a:cs typeface="+mn-cs"/>
                        </a:rPr>
                        <a:t>ShenTu</a:t>
                      </a:r>
                      <a:endParaRPr lang="zh-CN" altLang="en-US" dirty="0"/>
                    </a:p>
                  </a:txBody>
                  <a:tcPr anchor="ctr"/>
                </a:tc>
                <a:tc>
                  <a:txBody>
                    <a:bodyPr/>
                    <a:lstStyle/>
                    <a:p>
                      <a:pPr algn="ctr"/>
                      <a:r>
                        <a:rPr lang="en-US" altLang="zh-CN" dirty="0"/>
                        <a:t>Tsinghua</a:t>
                      </a:r>
                      <a:endParaRPr lang="zh-CN" altLang="en-US" dirty="0"/>
                    </a:p>
                  </a:txBody>
                  <a:tcPr anchor="ctr"/>
                </a:tc>
                <a:tc>
                  <a:txBody>
                    <a:bodyPr/>
                    <a:lstStyle/>
                    <a:p>
                      <a:pPr algn="ctr"/>
                      <a:r>
                        <a:rPr lang="en-US" altLang="zh-CN" dirty="0"/>
                        <a:t>Big Data Analytics</a:t>
                      </a:r>
                      <a:endParaRPr lang="zh-CN" altLang="en-US" dirty="0"/>
                    </a:p>
                  </a:txBody>
                  <a:tcPr anchor="ctr"/>
                </a:tc>
                <a:tc>
                  <a:txBody>
                    <a:bodyPr/>
                    <a:lstStyle/>
                    <a:p>
                      <a:pPr algn="ctr"/>
                      <a:r>
                        <a:rPr lang="en-US" altLang="zh-CN" dirty="0"/>
                        <a:t>Sunway</a:t>
                      </a:r>
                      <a:r>
                        <a:rPr lang="en-US" altLang="zh-CN" baseline="0" dirty="0"/>
                        <a:t> </a:t>
                      </a:r>
                      <a:r>
                        <a:rPr lang="en-US" altLang="zh-CN" baseline="0" dirty="0" err="1"/>
                        <a:t>TaihuLight</a:t>
                      </a:r>
                      <a:endParaRPr lang="zh-CN" altLang="en-US" dirty="0"/>
                    </a:p>
                  </a:txBody>
                  <a:tcPr anchor="ctr"/>
                </a:tc>
                <a:tc>
                  <a:txBody>
                    <a:bodyPr/>
                    <a:lstStyle/>
                    <a:p>
                      <a:pPr algn="ctr"/>
                      <a:r>
                        <a:rPr lang="en-US" altLang="zh-CN" sz="1800" b="0" i="0" u="none" strike="noStrike" kern="1200" baseline="0" dirty="0">
                          <a:solidFill>
                            <a:schemeClr val="dk1"/>
                          </a:solidFill>
                          <a:latin typeface="+mn-lt"/>
                          <a:ea typeface="+mn-ea"/>
                          <a:cs typeface="+mn-cs"/>
                        </a:rPr>
                        <a:t>Enable 70-trillion-edge graph analytics and 8.5s PageRank / </a:t>
                      </a:r>
                      <a:r>
                        <a:rPr lang="en-US" altLang="zh-CN" sz="1800" b="0" i="0" u="none" strike="noStrike" kern="1200" baseline="0" dirty="0" err="1">
                          <a:solidFill>
                            <a:schemeClr val="dk1"/>
                          </a:solidFill>
                          <a:latin typeface="+mn-lt"/>
                          <a:ea typeface="+mn-ea"/>
                          <a:cs typeface="+mn-cs"/>
                        </a:rPr>
                        <a:t>TrustRank</a:t>
                      </a:r>
                      <a:r>
                        <a:rPr lang="en-US" altLang="zh-CN" sz="1800" b="0" i="0" u="none" strike="noStrike" kern="1200" baseline="0" dirty="0">
                          <a:solidFill>
                            <a:schemeClr val="dk1"/>
                          </a:solidFill>
                          <a:latin typeface="+mn-lt"/>
                          <a:ea typeface="+mn-ea"/>
                          <a:cs typeface="+mn-cs"/>
                        </a:rPr>
                        <a:t> per </a:t>
                      </a:r>
                      <a:r>
                        <a:rPr lang="en-US" altLang="zh-CN" sz="1800" b="0" i="0" u="none" strike="noStrike" kern="1200" baseline="0" dirty="0" err="1">
                          <a:solidFill>
                            <a:schemeClr val="dk1"/>
                          </a:solidFill>
                          <a:latin typeface="+mn-lt"/>
                          <a:ea typeface="+mn-ea"/>
                          <a:cs typeface="+mn-cs"/>
                        </a:rPr>
                        <a:t>iter</a:t>
                      </a:r>
                      <a:r>
                        <a:rPr lang="en-US" altLang="zh-CN" sz="1800" b="0" i="0" u="none" strike="noStrike" kern="1200" baseline="0" dirty="0">
                          <a:solidFill>
                            <a:schemeClr val="dk1"/>
                          </a:solidFill>
                          <a:latin typeface="+mn-lt"/>
                          <a:ea typeface="+mn-ea"/>
                          <a:cs typeface="+mn-cs"/>
                        </a:rPr>
                        <a:t>. for 12trillion-edge web graph</a:t>
                      </a:r>
                      <a:endParaRPr lang="zh-CN" altLang="en-US" dirty="0"/>
                    </a:p>
                  </a:txBody>
                  <a:tcPr anchor="ctr"/>
                </a:tc>
                <a:extLst>
                  <a:ext uri="{0D108BD9-81ED-4DB2-BD59-A6C34878D82A}">
                    <a16:rowId xmlns:a16="http://schemas.microsoft.com/office/drawing/2014/main" val="3486390658"/>
                  </a:ext>
                </a:extLst>
              </a:tr>
            </a:tbl>
          </a:graphicData>
        </a:graphic>
      </p:graphicFrame>
      <p:grpSp>
        <p:nvGrpSpPr>
          <p:cNvPr id="9" name="组合 8"/>
          <p:cNvGrpSpPr/>
          <p:nvPr/>
        </p:nvGrpSpPr>
        <p:grpSpPr>
          <a:xfrm>
            <a:off x="87148" y="2079961"/>
            <a:ext cx="887657" cy="3433653"/>
            <a:chOff x="-84306" y="2079961"/>
            <a:chExt cx="887657" cy="3433653"/>
          </a:xfrm>
        </p:grpSpPr>
        <p:sp>
          <p:nvSpPr>
            <p:cNvPr id="6" name="矩形 5"/>
            <p:cNvSpPr/>
            <p:nvPr/>
          </p:nvSpPr>
          <p:spPr>
            <a:xfrm>
              <a:off x="-84306" y="4682617"/>
              <a:ext cx="846215"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800" b="0" i="0" u="none" strike="noStrike" kern="1200" cap="none" spc="0" normalizeH="0" baseline="0" noProof="0" dirty="0">
                  <a:ln>
                    <a:noFill/>
                  </a:ln>
                  <a:solidFill>
                    <a:srgbClr val="FF0000"/>
                  </a:solidFill>
                  <a:effectLst/>
                  <a:uLnTx/>
                  <a:uFillTx/>
                  <a:latin typeface="Berlin Sans FB Demi" panose="020E0802020502020306" pitchFamily="34" charset="0"/>
                  <a:ea typeface="宋体" pitchFamily="2" charset="-122"/>
                  <a:cs typeface="+mn-cs"/>
                </a:rPr>
                <a:t>√</a:t>
              </a:r>
              <a:endParaRPr kumimoji="0" lang="zh-CN" altLang="en-US" sz="4800" b="0" i="0" u="none" strike="noStrike" kern="1200" cap="none" spc="0" normalizeH="0" baseline="0" noProof="0" dirty="0">
                <a:ln>
                  <a:noFill/>
                </a:ln>
                <a:solidFill>
                  <a:srgbClr val="FF0000"/>
                </a:solidFill>
                <a:effectLst/>
                <a:uLnTx/>
                <a:uFillTx/>
                <a:latin typeface="Berlin Sans FB Demi" panose="020E0802020502020306" pitchFamily="34" charset="0"/>
                <a:ea typeface="宋体" pitchFamily="2" charset="-122"/>
                <a:cs typeface="+mn-cs"/>
              </a:endParaRPr>
            </a:p>
          </p:txBody>
        </p:sp>
        <p:sp>
          <p:nvSpPr>
            <p:cNvPr id="7" name="矩形 6"/>
            <p:cNvSpPr/>
            <p:nvPr/>
          </p:nvSpPr>
          <p:spPr>
            <a:xfrm>
              <a:off x="-84306" y="3887285"/>
              <a:ext cx="846215"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800" b="0" i="0" u="none" strike="noStrike" kern="1200" cap="none" spc="0" normalizeH="0" baseline="0" noProof="0" dirty="0">
                  <a:ln>
                    <a:noFill/>
                  </a:ln>
                  <a:solidFill>
                    <a:srgbClr val="FF0000"/>
                  </a:solidFill>
                  <a:effectLst/>
                  <a:uLnTx/>
                  <a:uFillTx/>
                  <a:latin typeface="Berlin Sans FB Demi" panose="020E0802020502020306" pitchFamily="34" charset="0"/>
                  <a:ea typeface="宋体" pitchFamily="2" charset="-122"/>
                  <a:cs typeface="+mn-cs"/>
                </a:rPr>
                <a:t>√</a:t>
              </a:r>
              <a:endParaRPr kumimoji="0" lang="zh-CN" altLang="en-US" sz="4800" b="0" i="0" u="none" strike="noStrike" kern="1200" cap="none" spc="0" normalizeH="0" baseline="0" noProof="0" dirty="0">
                <a:ln>
                  <a:noFill/>
                </a:ln>
                <a:solidFill>
                  <a:srgbClr val="FF0000"/>
                </a:solidFill>
                <a:effectLst/>
                <a:uLnTx/>
                <a:uFillTx/>
                <a:latin typeface="Berlin Sans FB Demi" panose="020E0802020502020306" pitchFamily="34" charset="0"/>
                <a:ea typeface="宋体" pitchFamily="2" charset="-122"/>
                <a:cs typeface="+mn-cs"/>
              </a:endParaRPr>
            </a:p>
          </p:txBody>
        </p:sp>
        <p:sp>
          <p:nvSpPr>
            <p:cNvPr id="8" name="矩形 7"/>
            <p:cNvSpPr/>
            <p:nvPr/>
          </p:nvSpPr>
          <p:spPr>
            <a:xfrm>
              <a:off x="-42864" y="2079961"/>
              <a:ext cx="846215"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800" b="0" i="0" u="none" strike="noStrike" kern="1200" cap="none" spc="0" normalizeH="0" baseline="0" noProof="0" dirty="0">
                  <a:ln>
                    <a:noFill/>
                  </a:ln>
                  <a:solidFill>
                    <a:srgbClr val="FF0000"/>
                  </a:solidFill>
                  <a:effectLst/>
                  <a:uLnTx/>
                  <a:uFillTx/>
                  <a:latin typeface="Berlin Sans FB Demi" panose="020E0802020502020306" pitchFamily="34" charset="0"/>
                  <a:ea typeface="宋体" pitchFamily="2" charset="-122"/>
                  <a:cs typeface="+mn-cs"/>
                </a:rPr>
                <a:t>√</a:t>
              </a:r>
              <a:endParaRPr kumimoji="0" lang="zh-CN" altLang="en-US" sz="4800" b="0" i="0" u="none" strike="noStrike" kern="1200" cap="none" spc="0" normalizeH="0" baseline="0" noProof="0" dirty="0">
                <a:ln>
                  <a:noFill/>
                </a:ln>
                <a:solidFill>
                  <a:srgbClr val="FF0000"/>
                </a:solidFill>
                <a:effectLst/>
                <a:uLnTx/>
                <a:uFillTx/>
                <a:latin typeface="Berlin Sans FB Demi" panose="020E0802020502020306" pitchFamily="34" charset="0"/>
                <a:ea typeface="宋体" pitchFamily="2" charset="-122"/>
                <a:cs typeface="+mn-cs"/>
              </a:endParaRPr>
            </a:p>
          </p:txBody>
        </p:sp>
      </p:grpSp>
    </p:spTree>
    <p:extLst>
      <p:ext uri="{BB962C8B-B14F-4D97-AF65-F5344CB8AC3E}">
        <p14:creationId xmlns:p14="http://schemas.microsoft.com/office/powerpoint/2010/main" val="361064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7263" y="3117617"/>
            <a:ext cx="11624975" cy="3200876"/>
          </a:xfrm>
          <a:prstGeom prst="rect">
            <a:avLst/>
          </a:prstGeom>
          <a:noFill/>
        </p:spPr>
        <p:txBody>
          <a:bodyPr wrap="square" rtlCol="0">
            <a:spAutoFit/>
          </a:bodyPr>
          <a:lstStyle/>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极端天气的有效识别和预测对防灾减灾有着至关重要的价值</a:t>
            </a:r>
            <a:endParaRPr kumimoji="1" lang="en-US" altLang="zh-CN" sz="2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endParaRPr>
          </a:p>
          <a:p>
            <a:pPr marL="971550" marR="0" lvl="1"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热带气旋是佛罗里达等热带沿海区域的主要自然灾害，</a:t>
            </a:r>
            <a:r>
              <a:rPr kumimoji="1"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2017</a:t>
            </a:r>
            <a:r>
              <a:rPr kumimoji="1"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年美国热带气旋相关的灾害损失高达两千亿美元</a:t>
            </a:r>
            <a:endParaRPr kumimoji="1"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endParaRPr>
          </a:p>
          <a:p>
            <a:pPr marL="971550" marR="0" lvl="1"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我国是自然灾害最为严重的国家之一；单次台风损失高达</a:t>
            </a:r>
            <a:r>
              <a:rPr kumimoji="1"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246</a:t>
            </a:r>
            <a:r>
              <a:rPr kumimoji="1"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亿元</a:t>
            </a:r>
            <a:endParaRPr kumimoji="1"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基于对极端天气过程理解的不完善，传统的科学计算方法面临的精度和效率的双重挑战</a:t>
            </a:r>
            <a:endParaRPr kumimoji="1" lang="en-US" altLang="zh-CN" sz="2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借助高分辨率的气候模拟数据，利用深度学习来进行有效识别，甚至是追踪与预测，成为新兴的解决方案，面临高精度图像分割带来的海量计算挑战</a:t>
            </a:r>
          </a:p>
        </p:txBody>
      </p:sp>
      <p:sp>
        <p:nvSpPr>
          <p:cNvPr id="2" name="矩形 1"/>
          <p:cNvSpPr/>
          <p:nvPr/>
        </p:nvSpPr>
        <p:spPr>
          <a:xfrm>
            <a:off x="93752" y="142067"/>
            <a:ext cx="12191999"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可扩展性与时效奖：</a:t>
            </a: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E</a:t>
            </a: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级”</a:t>
            </a:r>
            <a:r>
              <a:rPr kumimoji="0" lang="zh-CN"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深度学习</a:t>
            </a: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识别</a:t>
            </a:r>
            <a:r>
              <a:rPr kumimoji="0" lang="zh-CN"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极端天气</a:t>
            </a:r>
            <a:endParaRPr kumimoji="1" lang="zh-CN" altLang="en-US" sz="4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eorgia Pro" panose="02040502050405020303"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40" y="1042308"/>
            <a:ext cx="2794000" cy="19431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5783" y="1040264"/>
            <a:ext cx="3022600" cy="194453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82" y="1042308"/>
            <a:ext cx="3002458" cy="19431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40" y="1042308"/>
            <a:ext cx="2913743" cy="1942495"/>
          </a:xfrm>
          <a:prstGeom prst="rect">
            <a:avLst/>
          </a:prstGeom>
        </p:spPr>
      </p:pic>
    </p:spTree>
    <p:extLst>
      <p:ext uri="{BB962C8B-B14F-4D97-AF65-F5344CB8AC3E}">
        <p14:creationId xmlns:p14="http://schemas.microsoft.com/office/powerpoint/2010/main" val="82565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0441" y="645358"/>
            <a:ext cx="4358639" cy="4325001"/>
          </a:xfrm>
          <a:prstGeom prst="rect">
            <a:avLst/>
          </a:prstGeom>
        </p:spPr>
      </p:pic>
      <p:sp>
        <p:nvSpPr>
          <p:cNvPr id="10" name="标题 1"/>
          <p:cNvSpPr txBox="1">
            <a:spLocks/>
          </p:cNvSpPr>
          <p:nvPr/>
        </p:nvSpPr>
        <p:spPr>
          <a:xfrm>
            <a:off x="1110281" y="295079"/>
            <a:ext cx="11653936" cy="599267"/>
          </a:xfrm>
          <a:prstGeom prst="rect">
            <a:avLst/>
          </a:prstGeom>
        </p:spPr>
        <p:txBody>
          <a:bodyPr>
            <a:normAutofit/>
          </a:bodyPr>
          <a:lstStyle>
            <a:lvl1pPr algn="l" rtl="0" eaLnBrk="1" fontAlgn="base" hangingPunct="1">
              <a:spcBef>
                <a:spcPct val="0"/>
              </a:spcBef>
              <a:spcAft>
                <a:spcPct val="0"/>
              </a:spcAft>
              <a:defRPr kumimoji="1" sz="3200" b="1" baseline="0">
                <a:solidFill>
                  <a:schemeClr val="accent6">
                    <a:lumMod val="75000"/>
                  </a:schemeClr>
                </a:solidFill>
                <a:latin typeface="+mn-lt"/>
                <a:ea typeface="+mn-ea"/>
                <a:cs typeface="Georgia Pro" panose="02040502050405020303" pitchFamily="18" charset="0"/>
              </a:defRPr>
            </a:lvl1pPr>
            <a:lvl2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2pPr>
            <a:lvl3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3pPr>
            <a:lvl4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4pPr>
            <a:lvl5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贡献</a:t>
            </a:r>
            <a:r>
              <a:rPr kumimoji="1" lang="en-US"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 </a:t>
            </a: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应用超大规模神经网络和异构超算高效识别极端天气</a:t>
            </a:r>
            <a:endParaRPr kumimoji="1" lang="nn-NO"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a:stretch>
            <a:fillRect/>
          </a:stretch>
        </p:blipFill>
        <p:spPr>
          <a:xfrm>
            <a:off x="81282" y="179025"/>
            <a:ext cx="990600" cy="857250"/>
          </a:xfrm>
          <a:prstGeom prst="rect">
            <a:avLst/>
          </a:prstGeom>
        </p:spPr>
      </p:pic>
      <p:grpSp>
        <p:nvGrpSpPr>
          <p:cNvPr id="20" name="组合 19"/>
          <p:cNvGrpSpPr/>
          <p:nvPr/>
        </p:nvGrpSpPr>
        <p:grpSpPr>
          <a:xfrm>
            <a:off x="4977236" y="913636"/>
            <a:ext cx="5393284" cy="3137789"/>
            <a:chOff x="6389779" y="218775"/>
            <a:chExt cx="5393284" cy="3137789"/>
          </a:xfrm>
        </p:grpSpPr>
        <p:pic>
          <p:nvPicPr>
            <p:cNvPr id="5" name="图片 4"/>
            <p:cNvPicPr>
              <a:picLocks noChangeAspect="1"/>
            </p:cNvPicPr>
            <p:nvPr/>
          </p:nvPicPr>
          <p:blipFill>
            <a:blip r:embed="rId5"/>
            <a:stretch>
              <a:fillRect/>
            </a:stretch>
          </p:blipFill>
          <p:spPr>
            <a:xfrm>
              <a:off x="6389779" y="218775"/>
              <a:ext cx="4326902" cy="2491458"/>
            </a:xfrm>
            <a:prstGeom prst="rect">
              <a:avLst/>
            </a:prstGeom>
          </p:spPr>
        </p:pic>
        <p:sp>
          <p:nvSpPr>
            <p:cNvPr id="14" name="矩形 13"/>
            <p:cNvSpPr/>
            <p:nvPr/>
          </p:nvSpPr>
          <p:spPr>
            <a:xfrm>
              <a:off x="6671543" y="2710233"/>
              <a:ext cx="2132765"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charset="0"/>
                  <a:ea typeface="宋体" pitchFamily="2" charset="-122"/>
                  <a:cs typeface="+mn-cs"/>
                </a:rPr>
                <a:t>(NCCL)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charset="0"/>
                <a:ea typeface="宋体" pitchFamily="2" charset="-122"/>
                <a:cs typeface="+mn-cs"/>
              </a:endParaRPr>
            </a:p>
          </p:txBody>
        </p:sp>
        <p:sp>
          <p:nvSpPr>
            <p:cNvPr id="15" name="矩形 14"/>
            <p:cNvSpPr/>
            <p:nvPr/>
          </p:nvSpPr>
          <p:spPr>
            <a:xfrm>
              <a:off x="8193011" y="2710233"/>
              <a:ext cx="2132765"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charset="0"/>
                  <a:ea typeface="宋体" pitchFamily="2" charset="-122"/>
                  <a:cs typeface="+mn-cs"/>
                </a:rPr>
                <a:t>(MPI)</a:t>
              </a:r>
            </a:p>
          </p:txBody>
        </p:sp>
        <p:sp>
          <p:nvSpPr>
            <p:cNvPr id="16" name="矩形 15"/>
            <p:cNvSpPr/>
            <p:nvPr/>
          </p:nvSpPr>
          <p:spPr>
            <a:xfrm>
              <a:off x="9650298" y="2671654"/>
              <a:ext cx="2132765"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charset="0"/>
                  <a:ea typeface="宋体" pitchFamily="2" charset="-122"/>
                  <a:cs typeface="+mn-cs"/>
                </a:rPr>
                <a:t>(NCCL)</a:t>
              </a:r>
            </a:p>
          </p:txBody>
        </p:sp>
      </p:grpSp>
      <p:sp>
        <p:nvSpPr>
          <p:cNvPr id="19" name="矩形 18"/>
          <p:cNvSpPr/>
          <p:nvPr/>
        </p:nvSpPr>
        <p:spPr>
          <a:xfrm>
            <a:off x="208651" y="5090326"/>
            <a:ext cx="4473201" cy="1015663"/>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Google</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提出的大规模神经网络</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DeepLabv3+</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66 layers, 43.7M </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参数</a:t>
            </a: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14.4 TF/sample</a:t>
            </a:r>
            <a:endPar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9406394" y="1292923"/>
            <a:ext cx="2658985" cy="193899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Summit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等上移植和优化</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Tensorflow</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框架：</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解决了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其在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IO</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、数据载入和通信优化等方面适应异构超算过程中出现的性能问题</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p:cNvPicPr>
            <a:picLocks noChangeAspect="1"/>
          </p:cNvPicPr>
          <p:nvPr/>
        </p:nvPicPr>
        <p:blipFill>
          <a:blip r:embed="rId6"/>
          <a:stretch>
            <a:fillRect/>
          </a:stretch>
        </p:blipFill>
        <p:spPr>
          <a:xfrm>
            <a:off x="7909737" y="3728251"/>
            <a:ext cx="4152076" cy="2724150"/>
          </a:xfrm>
          <a:prstGeom prst="rect">
            <a:avLst/>
          </a:prstGeom>
        </p:spPr>
      </p:pic>
      <p:sp>
        <p:nvSpPr>
          <p:cNvPr id="21" name="文本框 20"/>
          <p:cNvSpPr txBox="1"/>
          <p:nvPr/>
        </p:nvSpPr>
        <p:spPr>
          <a:xfrm>
            <a:off x="5128471" y="4578538"/>
            <a:ext cx="2775857" cy="101566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在使用成千上万个节点进行数据并行深度学习训练并取得有效收敛</a:t>
            </a:r>
          </a:p>
        </p:txBody>
      </p:sp>
    </p:spTree>
    <p:extLst>
      <p:ext uri="{BB962C8B-B14F-4D97-AF65-F5344CB8AC3E}">
        <p14:creationId xmlns:p14="http://schemas.microsoft.com/office/powerpoint/2010/main" val="2929410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351314" y="3751283"/>
            <a:ext cx="7367374" cy="2755555"/>
          </a:xfrm>
          <a:prstGeom prst="rect">
            <a:avLst/>
          </a:prstGeom>
        </p:spPr>
      </p:pic>
      <p:sp>
        <p:nvSpPr>
          <p:cNvPr id="8" name="矩形 7"/>
          <p:cNvSpPr/>
          <p:nvPr/>
        </p:nvSpPr>
        <p:spPr>
          <a:xfrm>
            <a:off x="4191000" y="6175978"/>
            <a:ext cx="4125685"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图像分割的准确度达到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73%</a:t>
            </a:r>
            <a:endPar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标题 1"/>
          <p:cNvSpPr txBox="1">
            <a:spLocks/>
          </p:cNvSpPr>
          <p:nvPr/>
        </p:nvSpPr>
        <p:spPr>
          <a:xfrm>
            <a:off x="1110281" y="295079"/>
            <a:ext cx="11653936" cy="599267"/>
          </a:xfrm>
          <a:prstGeom prst="rect">
            <a:avLst/>
          </a:prstGeom>
        </p:spPr>
        <p:txBody>
          <a:bodyPr>
            <a:normAutofit/>
          </a:bodyPr>
          <a:lstStyle>
            <a:lvl1pPr algn="l" rtl="0" eaLnBrk="1" fontAlgn="base" hangingPunct="1">
              <a:spcBef>
                <a:spcPct val="0"/>
              </a:spcBef>
              <a:spcAft>
                <a:spcPct val="0"/>
              </a:spcAft>
              <a:defRPr kumimoji="1" sz="3200" b="1" baseline="0">
                <a:solidFill>
                  <a:schemeClr val="accent6">
                    <a:lumMod val="75000"/>
                  </a:schemeClr>
                </a:solidFill>
                <a:latin typeface="+mn-lt"/>
                <a:ea typeface="+mn-ea"/>
                <a:cs typeface="Georgia Pro" panose="02040502050405020303" pitchFamily="18" charset="0"/>
              </a:defRPr>
            </a:lvl1pPr>
            <a:lvl2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2pPr>
            <a:lvl3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3pPr>
            <a:lvl4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4pPr>
            <a:lvl5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贡献</a:t>
            </a:r>
            <a:r>
              <a:rPr kumimoji="1" lang="en-US"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 </a:t>
            </a: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应用超大规模神经网络和异构超算高效识别极端天气</a:t>
            </a:r>
            <a:endParaRPr kumimoji="1" lang="nn-NO"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a:stretch>
            <a:fillRect/>
          </a:stretch>
        </p:blipFill>
        <p:spPr>
          <a:xfrm>
            <a:off x="81282" y="179025"/>
            <a:ext cx="990600" cy="857250"/>
          </a:xfrm>
          <a:prstGeom prst="rect">
            <a:avLst/>
          </a:prstGeom>
        </p:spPr>
      </p:pic>
      <p:sp>
        <p:nvSpPr>
          <p:cNvPr id="17" name="内容占位符 2"/>
          <p:cNvSpPr txBox="1">
            <a:spLocks/>
          </p:cNvSpPr>
          <p:nvPr/>
        </p:nvSpPr>
        <p:spPr>
          <a:xfrm>
            <a:off x="413656" y="979157"/>
            <a:ext cx="6477001" cy="2546345"/>
          </a:xfrm>
          <a:prstGeom prst="rect">
            <a:avLst/>
          </a:prstGeom>
        </p:spPr>
        <p:txBody>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Char char=""/>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a:t>
            </a:r>
            <a:r>
              <a:rPr kumimoji="1" lang="zh-CN"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高分辨率大气模式（全球</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25km</a:t>
            </a:r>
            <a:r>
              <a:rPr kumimoji="1" lang="zh-CN"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水平分辨率）输出结果（数十</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TB</a:t>
            </a:r>
            <a:r>
              <a:rPr kumimoji="1" lang="zh-CN"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实现</a:t>
            </a:r>
            <a:r>
              <a:rPr kumimoji="1" lang="zh-CN"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深度神经网络高效训练</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Char char=""/>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TOP1</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超算</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Summit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上，充分利用半精度计算</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09613" marR="0" lvl="1" indent="-342900" algn="l" defTabSz="914400" rtl="0" eaLnBrk="1" fontAlgn="base" latinLnBrk="0" hangingPunct="1">
              <a:lnSpc>
                <a:spcPct val="100000"/>
              </a:lnSpc>
              <a:spcBef>
                <a:spcPct val="20000"/>
              </a:spcBef>
              <a:spcAft>
                <a:spcPct val="0"/>
              </a:spcAft>
              <a:buClr>
                <a:srgbClr val="4E67C8"/>
              </a:buClr>
              <a:buSzPct val="85000"/>
              <a:buFont typeface="Arial" charset="0"/>
              <a:buChar char="•"/>
              <a:tabLst/>
              <a:defRPr/>
            </a:pP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超过</a:t>
            </a:r>
            <a:r>
              <a:rPr kumimoji="1" lang="en-US" altLang="zh-CN"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900PFlops</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的持续性能</a:t>
            </a:r>
            <a:endPar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09613" marR="0" lvl="1" indent="-342900" algn="l" defTabSz="914400" rtl="0" eaLnBrk="1" fontAlgn="base" latinLnBrk="0" hangingPunct="1">
              <a:lnSpc>
                <a:spcPct val="100000"/>
              </a:lnSpc>
              <a:spcBef>
                <a:spcPct val="20000"/>
              </a:spcBef>
              <a:spcAft>
                <a:spcPct val="0"/>
              </a:spcAft>
              <a:buClr>
                <a:srgbClr val="4E67C8"/>
              </a:buClr>
              <a:buSzPct val="85000"/>
              <a:buFont typeface="Arial" charset="0"/>
              <a:buChar char="•"/>
              <a:tabLst/>
              <a:defRPr/>
            </a:pP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超过</a:t>
            </a:r>
            <a:r>
              <a:rPr kumimoji="1" lang="en-US" altLang="zh-CN"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1.1Eflops</a:t>
            </a:r>
            <a:r>
              <a:rPr kumimoji="1"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的最高应用性能</a:t>
            </a:r>
            <a:endParaRPr kumimoji="1"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09613" marR="0" lvl="1" indent="-342900" algn="l" defTabSz="914400" rtl="0" eaLnBrk="1" fontAlgn="base" latinLnBrk="0" hangingPunct="1">
              <a:lnSpc>
                <a:spcPct val="100000"/>
              </a:lnSpc>
              <a:spcBef>
                <a:spcPct val="20000"/>
              </a:spcBef>
              <a:spcAft>
                <a:spcPct val="0"/>
              </a:spcAft>
              <a:buClr>
                <a:srgbClr val="4E67C8"/>
              </a:buClr>
              <a:buSzPct val="85000"/>
              <a:buFont typeface="Arial" charset="0"/>
              <a:buChar char="•"/>
              <a:tabLst/>
              <a:defRPr/>
            </a:pPr>
            <a:r>
              <a:rPr kumimoji="1" lang="zh-CN" altLang="en-US"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1" lang="en-US" altLang="zh-CN"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a:t>
            </a:r>
            <a:r>
              <a:rPr kumimoji="1" lang="zh-CN" altLang="en-US"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级机出现之前的</a:t>
            </a:r>
            <a:r>
              <a:rPr kumimoji="1" lang="en-US" altLang="zh-CN"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a:t>
            </a:r>
            <a:r>
              <a:rPr kumimoji="1" lang="zh-CN" altLang="en-US" sz="2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级应用性能</a:t>
            </a: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Char char=""/>
              <a:tabLst/>
              <a:defRPr/>
            </a:pP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图片 17"/>
          <p:cNvPicPr>
            <a:picLocks noChangeAspect="1"/>
          </p:cNvPicPr>
          <p:nvPr/>
        </p:nvPicPr>
        <p:blipFill>
          <a:blip r:embed="rId5"/>
          <a:stretch>
            <a:fillRect/>
          </a:stretch>
        </p:blipFill>
        <p:spPr>
          <a:xfrm>
            <a:off x="7032172" y="979157"/>
            <a:ext cx="4636563" cy="3102986"/>
          </a:xfrm>
          <a:prstGeom prst="rect">
            <a:avLst/>
          </a:prstGeom>
        </p:spPr>
      </p:pic>
    </p:spTree>
    <p:extLst>
      <p:ext uri="{BB962C8B-B14F-4D97-AF65-F5344CB8AC3E}">
        <p14:creationId xmlns:p14="http://schemas.microsoft.com/office/powerpoint/2010/main" val="199259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14983" y="945137"/>
            <a:ext cx="6600074" cy="5539978"/>
          </a:xfrm>
          <a:prstGeom prst="rect">
            <a:avLst/>
          </a:prstGeom>
          <a:noFill/>
        </p:spPr>
        <p:txBody>
          <a:bodyPr wrap="square" rtlCol="0">
            <a:spAutoFit/>
          </a:bodyPr>
          <a:lstStyle/>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扫描透射电子显微镜可在原子尺度上观察材料的结构是实现原子操控与制造的重要工具</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1"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每台显微镜每天能产生数百幅图像（</a:t>
            </a:r>
            <a:r>
              <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TB</a:t>
            </a: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级实验数据），图像分析精度与效率成为了关键</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目前的分析方法需要频繁手工操作，导致被分析的数据不到</a:t>
            </a:r>
            <a:r>
              <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p>
          <a:p>
            <a:pPr marL="971550" marR="0" lvl="1"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针对具体项目的深度学习网络拓扑结构和超参数调整需要领域专家花很长时间来调整</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针对高噪音、有缺失原始图像，构建快速自动化图像分析工具面临挑战</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0" y="50599"/>
            <a:ext cx="12490136"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入围项目</a:t>
            </a:r>
            <a:r>
              <a:rPr kumimoji="0" lang="zh-CN"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支持原子尺度分析的</a:t>
            </a:r>
            <a:r>
              <a:rPr kumimoji="0" lang="en-US"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100P</a:t>
            </a: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级电子显微镜数据处理</a:t>
            </a:r>
            <a:endParaRPr kumimoji="1" lang="zh-CN" altLang="en-US" sz="3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Georgia Pro" panose="02040502050405020303" pitchFamily="18" charset="0"/>
            </a:endParaRPr>
          </a:p>
        </p:txBody>
      </p:sp>
      <p:pic>
        <p:nvPicPr>
          <p:cNvPr id="3" name="图片 2"/>
          <p:cNvPicPr>
            <a:picLocks noChangeAspect="1"/>
          </p:cNvPicPr>
          <p:nvPr/>
        </p:nvPicPr>
        <p:blipFill>
          <a:blip r:embed="rId3"/>
          <a:stretch>
            <a:fillRect/>
          </a:stretch>
        </p:blipFill>
        <p:spPr>
          <a:xfrm>
            <a:off x="718457" y="945137"/>
            <a:ext cx="4159023" cy="5405996"/>
          </a:xfrm>
          <a:prstGeom prst="rect">
            <a:avLst/>
          </a:prstGeom>
        </p:spPr>
      </p:pic>
    </p:spTree>
    <p:extLst>
      <p:ext uri="{BB962C8B-B14F-4D97-AF65-F5344CB8AC3E}">
        <p14:creationId xmlns:p14="http://schemas.microsoft.com/office/powerpoint/2010/main" val="3312404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1110281" y="295079"/>
            <a:ext cx="11653936" cy="599267"/>
          </a:xfrm>
          <a:prstGeom prst="rect">
            <a:avLst/>
          </a:prstGeom>
        </p:spPr>
        <p:txBody>
          <a:bodyPr>
            <a:normAutofit/>
          </a:bodyPr>
          <a:lstStyle>
            <a:lvl1pPr algn="l" rtl="0" eaLnBrk="1" fontAlgn="base" hangingPunct="1">
              <a:spcBef>
                <a:spcPct val="0"/>
              </a:spcBef>
              <a:spcAft>
                <a:spcPct val="0"/>
              </a:spcAft>
              <a:defRPr kumimoji="1" sz="3200" b="1" baseline="0">
                <a:solidFill>
                  <a:schemeClr val="accent6">
                    <a:lumMod val="75000"/>
                  </a:schemeClr>
                </a:solidFill>
                <a:latin typeface="+mn-lt"/>
                <a:ea typeface="+mn-ea"/>
                <a:cs typeface="Georgia Pro" panose="02040502050405020303" pitchFamily="18" charset="0"/>
              </a:defRPr>
            </a:lvl1pPr>
            <a:lvl2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2pPr>
            <a:lvl3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3pPr>
            <a:lvl4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4pPr>
            <a:lvl5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贡献</a:t>
            </a:r>
            <a:r>
              <a:rPr kumimoji="1" lang="en-US"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 </a:t>
            </a: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应用异构超算实现深度神经网络的自动快速设计</a:t>
            </a:r>
            <a:endParaRPr kumimoji="1" lang="nn-NO"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a:stretch>
            <a:fillRect/>
          </a:stretch>
        </p:blipFill>
        <p:spPr>
          <a:xfrm>
            <a:off x="81282" y="179025"/>
            <a:ext cx="990600" cy="857250"/>
          </a:xfrm>
          <a:prstGeom prst="rect">
            <a:avLst/>
          </a:prstGeom>
        </p:spPr>
      </p:pic>
      <p:sp>
        <p:nvSpPr>
          <p:cNvPr id="2" name="矩形 1"/>
          <p:cNvSpPr/>
          <p:nvPr/>
        </p:nvSpPr>
        <p:spPr>
          <a:xfrm>
            <a:off x="8789837" y="4608145"/>
            <a:ext cx="3241374" cy="1323439"/>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Summit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上实测得到</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4200</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个节点的有效扩展，浮点计算效率达到</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152.5PF</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，全机的预测浮点效率</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167PF</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3743478" y="3044408"/>
            <a:ext cx="5256892" cy="1886896"/>
          </a:xfrm>
          <a:prstGeom prst="rect">
            <a:avLst/>
          </a:prstGeom>
        </p:spPr>
      </p:pic>
      <p:grpSp>
        <p:nvGrpSpPr>
          <p:cNvPr id="18" name="组合 17"/>
          <p:cNvGrpSpPr/>
          <p:nvPr/>
        </p:nvGrpSpPr>
        <p:grpSpPr>
          <a:xfrm>
            <a:off x="282123" y="949187"/>
            <a:ext cx="3548440" cy="5388427"/>
            <a:chOff x="6780893" y="195920"/>
            <a:chExt cx="4866821" cy="6335507"/>
          </a:xfrm>
        </p:grpSpPr>
        <p:pic>
          <p:nvPicPr>
            <p:cNvPr id="22" name="图片 21"/>
            <p:cNvPicPr>
              <a:picLocks noChangeAspect="1"/>
            </p:cNvPicPr>
            <p:nvPr/>
          </p:nvPicPr>
          <p:blipFill>
            <a:blip r:embed="rId5"/>
            <a:stretch>
              <a:fillRect/>
            </a:stretch>
          </p:blipFill>
          <p:spPr>
            <a:xfrm>
              <a:off x="6780893" y="195920"/>
              <a:ext cx="4866821" cy="6335507"/>
            </a:xfrm>
            <a:prstGeom prst="rect">
              <a:avLst/>
            </a:prstGeom>
          </p:spPr>
        </p:pic>
        <p:sp>
          <p:nvSpPr>
            <p:cNvPr id="23" name="矩形 22"/>
            <p:cNvSpPr/>
            <p:nvPr/>
          </p:nvSpPr>
          <p:spPr>
            <a:xfrm>
              <a:off x="9673771" y="5043714"/>
              <a:ext cx="1661886" cy="29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宋体"/>
                <a:cs typeface="+mn-cs"/>
              </a:endParaRPr>
            </a:p>
          </p:txBody>
        </p:sp>
      </p:grpSp>
      <p:pic>
        <p:nvPicPr>
          <p:cNvPr id="6" name="图片 5"/>
          <p:cNvPicPr>
            <a:picLocks noChangeAspect="1"/>
          </p:cNvPicPr>
          <p:nvPr/>
        </p:nvPicPr>
        <p:blipFill>
          <a:blip r:embed="rId6"/>
          <a:stretch>
            <a:fillRect/>
          </a:stretch>
        </p:blipFill>
        <p:spPr>
          <a:xfrm>
            <a:off x="3865753" y="1110833"/>
            <a:ext cx="4657725" cy="1933575"/>
          </a:xfrm>
          <a:prstGeom prst="rect">
            <a:avLst/>
          </a:prstGeom>
        </p:spPr>
      </p:pic>
      <p:sp>
        <p:nvSpPr>
          <p:cNvPr id="7" name="矩形 6"/>
          <p:cNvSpPr/>
          <p:nvPr/>
        </p:nvSpPr>
        <p:spPr>
          <a:xfrm>
            <a:off x="3865753" y="5173970"/>
            <a:ext cx="4888894" cy="120032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将深度神经网络结构优选和超参调优合并来考虑</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利用遗传算法来进行网络优选，在传统的数据并行和模型并行的基础上开发了新的并行机会</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，有效利用大规模超算资源</a:t>
            </a:r>
          </a:p>
        </p:txBody>
      </p:sp>
      <p:pic>
        <p:nvPicPr>
          <p:cNvPr id="8" name="图片 7"/>
          <p:cNvPicPr>
            <a:picLocks noChangeAspect="1"/>
          </p:cNvPicPr>
          <p:nvPr/>
        </p:nvPicPr>
        <p:blipFill>
          <a:blip r:embed="rId7"/>
          <a:stretch>
            <a:fillRect/>
          </a:stretch>
        </p:blipFill>
        <p:spPr>
          <a:xfrm>
            <a:off x="8558668" y="1275589"/>
            <a:ext cx="3437353" cy="3315536"/>
          </a:xfrm>
          <a:prstGeom prst="rect">
            <a:avLst/>
          </a:prstGeom>
        </p:spPr>
      </p:pic>
    </p:spTree>
    <p:extLst>
      <p:ext uri="{BB962C8B-B14F-4D97-AF65-F5344CB8AC3E}">
        <p14:creationId xmlns:p14="http://schemas.microsoft.com/office/powerpoint/2010/main" val="112184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83068" y="1082221"/>
            <a:ext cx="6600074" cy="5293757"/>
          </a:xfrm>
          <a:prstGeom prst="rect">
            <a:avLst/>
          </a:prstGeom>
          <a:noFill/>
        </p:spPr>
        <p:txBody>
          <a:bodyPr wrap="square" rtlCol="0">
            <a:spAutoFit/>
          </a:bodyPr>
          <a:lstStyle/>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城市震害模拟对于大型智慧城市的可用性与韧性研究起着重要作用，但需要开展全耦合地下</a:t>
            </a:r>
            <a:r>
              <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地面</a:t>
            </a:r>
            <a:r>
              <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城市地震波响应分析</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71550" marR="0" lvl="1"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百亿自由度、上万计算时步</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71550" marR="0" lvl="1"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广泛应用的非结构的有限元计算方法，典型的稀疏计算问题</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971550" marR="0" lvl="1"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收敛困难</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科学仿真与数据分析的有效结合是目前超级计算领域的前沿和热点</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本工作创新地将人工智能和混合精度引入传统的非结构有限元计算过程来加速计算</a:t>
            </a:r>
            <a:endParaRPr kumimoji="1" lang="en-US" altLang="zh-CN" sz="2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0" y="50599"/>
            <a:ext cx="12490136"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入围项目</a:t>
            </a:r>
            <a:r>
              <a:rPr kumimoji="0" lang="zh-CN"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人工智能与混合精度使能的高效</a:t>
            </a:r>
            <a:r>
              <a:rPr kumimoji="0" lang="zh-CN" altLang="zh-CN"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城市震害模拟</a:t>
            </a:r>
            <a:endParaRPr kumimoji="0" lang="zh-CN" altLang="en-US" sz="3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43" y="1082221"/>
            <a:ext cx="4880523" cy="2564493"/>
          </a:xfrm>
          <a:prstGeom prst="rect">
            <a:avLst/>
          </a:prstGeom>
        </p:spPr>
      </p:pic>
      <p:pic>
        <p:nvPicPr>
          <p:cNvPr id="6" name="图片 5"/>
          <p:cNvPicPr>
            <a:picLocks noChangeAspect="1"/>
          </p:cNvPicPr>
          <p:nvPr/>
        </p:nvPicPr>
        <p:blipFill>
          <a:blip r:embed="rId4"/>
          <a:stretch>
            <a:fillRect/>
          </a:stretch>
        </p:blipFill>
        <p:spPr>
          <a:xfrm>
            <a:off x="513443" y="3715126"/>
            <a:ext cx="4880523" cy="2672516"/>
          </a:xfrm>
          <a:prstGeom prst="rect">
            <a:avLst/>
          </a:prstGeom>
        </p:spPr>
      </p:pic>
    </p:spTree>
    <p:extLst>
      <p:ext uri="{BB962C8B-B14F-4D97-AF65-F5344CB8AC3E}">
        <p14:creationId xmlns:p14="http://schemas.microsoft.com/office/powerpoint/2010/main" val="1614681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766" y="169181"/>
            <a:ext cx="10972800" cy="848631"/>
          </a:xfrm>
        </p:spPr>
        <p:txBody>
          <a:bodyPr/>
          <a:lstStyle/>
          <a:p>
            <a:pPr algn="ctr"/>
            <a:r>
              <a:rPr lang="zh-CN" altLang="en-US" sz="4400" dirty="0">
                <a:latin typeface="华文新魏" panose="02010800040101010101" pitchFamily="2" charset="-122"/>
                <a:ea typeface="华文新魏" panose="02010800040101010101" pitchFamily="2" charset="-122"/>
              </a:rPr>
              <a:t>今天交流的主题</a:t>
            </a:r>
          </a:p>
        </p:txBody>
      </p:sp>
      <p:sp>
        <p:nvSpPr>
          <p:cNvPr id="3" name="内容占位符 2"/>
          <p:cNvSpPr>
            <a:spLocks noGrp="1"/>
          </p:cNvSpPr>
          <p:nvPr>
            <p:ph idx="1"/>
          </p:nvPr>
        </p:nvSpPr>
        <p:spPr>
          <a:xfrm>
            <a:off x="609600" y="1196752"/>
            <a:ext cx="10972800" cy="4464497"/>
          </a:xfrm>
        </p:spPr>
        <p:txBody>
          <a:bodyPr/>
          <a:lstStyle/>
          <a:p>
            <a:r>
              <a:rPr lang="zh-CN" altLang="en-US" sz="3600" b="1" dirty="0">
                <a:latin typeface="黑体" panose="02010609060101010101" pitchFamily="49" charset="-122"/>
                <a:ea typeface="黑体" panose="02010609060101010101" pitchFamily="49" charset="-122"/>
              </a:rPr>
              <a:t>我们看到的超级计算发展趋势</a:t>
            </a:r>
            <a:endParaRPr lang="en-US" altLang="zh-CN" sz="3600" b="1" dirty="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戈登贝尔奖以及我们之前的工作</a:t>
            </a:r>
            <a:endParaRPr lang="en-US" altLang="zh-CN" sz="3600" dirty="0">
              <a:latin typeface="黑体" panose="02010609060101010101" pitchFamily="49" charset="-122"/>
              <a:ea typeface="黑体" panose="02010609060101010101" pitchFamily="49" charset="-122"/>
            </a:endParaRPr>
          </a:p>
          <a:p>
            <a:pPr marL="344487" lvl="1" indent="0">
              <a:buNone/>
            </a:pPr>
            <a:endParaRPr lang="en-US" altLang="zh-CN" sz="3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Garamond" pitchFamily="18" charset="0"/>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a:ln>
                <a:noFill/>
              </a:ln>
              <a:solidFill>
                <a:srgbClr val="000000"/>
              </a:solidFill>
              <a:effectLst/>
              <a:uLnTx/>
              <a:uFillTx/>
              <a:latin typeface="Garamond" pitchFamily="18" charset="0"/>
              <a:ea typeface="微软雅黑"/>
              <a:cs typeface="+mn-cs"/>
            </a:endParaRPr>
          </a:p>
        </p:txBody>
      </p:sp>
    </p:spTree>
    <p:extLst>
      <p:ext uri="{BB962C8B-B14F-4D97-AF65-F5344CB8AC3E}">
        <p14:creationId xmlns:p14="http://schemas.microsoft.com/office/powerpoint/2010/main" val="4184045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1110281" y="295079"/>
            <a:ext cx="11653936" cy="599267"/>
          </a:xfrm>
          <a:prstGeom prst="rect">
            <a:avLst/>
          </a:prstGeom>
        </p:spPr>
        <p:txBody>
          <a:bodyPr>
            <a:normAutofit/>
          </a:bodyPr>
          <a:lstStyle>
            <a:lvl1pPr algn="l" rtl="0" eaLnBrk="1" fontAlgn="base" hangingPunct="1">
              <a:spcBef>
                <a:spcPct val="0"/>
              </a:spcBef>
              <a:spcAft>
                <a:spcPct val="0"/>
              </a:spcAft>
              <a:defRPr kumimoji="1" sz="3200" b="1" baseline="0">
                <a:solidFill>
                  <a:schemeClr val="accent6">
                    <a:lumMod val="75000"/>
                  </a:schemeClr>
                </a:solidFill>
                <a:latin typeface="+mn-lt"/>
                <a:ea typeface="+mn-ea"/>
                <a:cs typeface="Georgia Pro" panose="02040502050405020303" pitchFamily="18" charset="0"/>
              </a:defRPr>
            </a:lvl1pPr>
            <a:lvl2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2pPr>
            <a:lvl3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3pPr>
            <a:lvl4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4pPr>
            <a:lvl5pPr algn="l" rtl="0" eaLnBrk="1" fontAlgn="base" hangingPunct="1">
              <a:spcBef>
                <a:spcPct val="0"/>
              </a:spcBef>
              <a:spcAft>
                <a:spcPct val="0"/>
              </a:spcAft>
              <a:defRPr kumimoji="1" sz="4000">
                <a:solidFill>
                  <a:schemeClr val="tx2"/>
                </a:solidFill>
                <a:latin typeface="宋体" pitchFamily="2" charset="-122"/>
                <a:ea typeface="宋体" pitchFamily="2" charset="-122"/>
                <a:cs typeface="宋体" charset="0"/>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a:lstStyle>
          <a:p>
            <a:pPr marL="0" marR="0" lvl="0" indent="0" algn="l" defTabSz="914400" rtl="0" eaLnBrk="1" fontAlgn="t"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贡献</a:t>
            </a:r>
            <a:r>
              <a:rPr kumimoji="1" lang="en-US"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rPr>
              <a:t>:</a:t>
            </a:r>
            <a:r>
              <a:rPr kumimoji="1" lang="zh-CN" altLang="en-US" sz="3200" b="1" i="0" u="none" strike="noStrike" kern="1200" cap="none" spc="0" normalizeH="0" baseline="0" noProof="0" dirty="0">
                <a:ln>
                  <a:noFill/>
                </a:ln>
                <a:solidFill>
                  <a:srgbClr val="F14124">
                    <a:lumMod val="75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人工智能和混合精度引入传统的非结构有限元计算</a:t>
            </a:r>
            <a:endParaRPr kumimoji="1" lang="nn-NO" altLang="zh-CN" sz="3200" b="1" i="0" u="none" strike="noStrike" kern="0" cap="none" spc="0" normalizeH="0" baseline="0" noProof="0" dirty="0">
              <a:ln>
                <a:noFill/>
              </a:ln>
              <a:solidFill>
                <a:srgbClr val="F14124">
                  <a:lumMod val="75000"/>
                </a:srgbClr>
              </a:solidFill>
              <a:effectLst/>
              <a:uLnTx/>
              <a:uFillTx/>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a:stretch>
            <a:fillRect/>
          </a:stretch>
        </p:blipFill>
        <p:spPr>
          <a:xfrm>
            <a:off x="81282" y="179025"/>
            <a:ext cx="990600" cy="857250"/>
          </a:xfrm>
          <a:prstGeom prst="rect">
            <a:avLst/>
          </a:prstGeom>
        </p:spPr>
      </p:pic>
      <p:pic>
        <p:nvPicPr>
          <p:cNvPr id="4" name="图片 3"/>
          <p:cNvPicPr>
            <a:picLocks noChangeAspect="1"/>
          </p:cNvPicPr>
          <p:nvPr/>
        </p:nvPicPr>
        <p:blipFill>
          <a:blip r:embed="rId4"/>
          <a:stretch>
            <a:fillRect/>
          </a:stretch>
        </p:blipFill>
        <p:spPr>
          <a:xfrm>
            <a:off x="7011400" y="1330395"/>
            <a:ext cx="5003302" cy="2498320"/>
          </a:xfrm>
          <a:prstGeom prst="rect">
            <a:avLst/>
          </a:prstGeom>
        </p:spPr>
      </p:pic>
      <p:sp>
        <p:nvSpPr>
          <p:cNvPr id="5" name="矩形 4"/>
          <p:cNvSpPr/>
          <p:nvPr/>
        </p:nvSpPr>
        <p:spPr>
          <a:xfrm>
            <a:off x="261257" y="1148394"/>
            <a:ext cx="6750143" cy="5170646"/>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针对复杂多态非结构有限元计算问题面临的收敛挑战，将人工智能和混合精度引入非精确求解的</a:t>
            </a:r>
            <a:r>
              <a:rPr kumimoji="0" lang="zh-CN"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预处理</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过程，大幅提升收敛性和计算效率</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对于时变计算问题中难收敛区域的识别</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采用人工神经网络进行预测，进而</a:t>
            </a:r>
            <a:r>
              <a:rPr kumimoji="0" lang="zh-CN"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引入局部操作来加速收敛</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混合精度</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FP16-FP21-FP32-FP64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计算来充分发挥</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GPU</a:t>
            </a:r>
            <a:r>
              <a:rPr kumimoji="0" lang="zh-CN"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计算资源效能</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和降低通信开销</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采用时间并行技术进一步提升稀疏问题的计算密度</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实现面向异构超算的非结构低阶有限元隐式求解器，利用人工智能和混合精度计算，在欧洲最快超算（</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Piz </a:t>
            </a:r>
            <a:r>
              <a:rPr kumimoji="0" lang="en-US" altLang="zh-CN" sz="22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Daint</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）上达到</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19.8%</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的双精度浮点性能；在</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Summit</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上达到</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14.7%</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的双精度浮点性能；与相似的</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SC14</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戈登贝尔奖入围工作相比取得</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3.99</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倍加速</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5"/>
          <a:stretch>
            <a:fillRect/>
          </a:stretch>
        </p:blipFill>
        <p:spPr>
          <a:xfrm>
            <a:off x="7045734" y="4010716"/>
            <a:ext cx="4968968" cy="1889341"/>
          </a:xfrm>
          <a:prstGeom prst="rect">
            <a:avLst/>
          </a:prstGeom>
        </p:spPr>
      </p:pic>
    </p:spTree>
    <p:extLst>
      <p:ext uri="{BB962C8B-B14F-4D97-AF65-F5344CB8AC3E}">
        <p14:creationId xmlns:p14="http://schemas.microsoft.com/office/powerpoint/2010/main" val="4211680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766" y="169181"/>
            <a:ext cx="10972800" cy="848631"/>
          </a:xfrm>
        </p:spPr>
        <p:txBody>
          <a:bodyPr/>
          <a:lstStyle/>
          <a:p>
            <a:pPr algn="ctr"/>
            <a:r>
              <a:rPr lang="zh-CN" altLang="en-US" sz="4400" dirty="0">
                <a:latin typeface="华文新魏" panose="02010800040101010101" pitchFamily="2" charset="-122"/>
                <a:ea typeface="华文新魏" panose="02010800040101010101" pitchFamily="2" charset="-122"/>
              </a:rPr>
              <a:t>今天交流的主题</a:t>
            </a:r>
          </a:p>
        </p:txBody>
      </p:sp>
      <p:sp>
        <p:nvSpPr>
          <p:cNvPr id="3" name="内容占位符 2"/>
          <p:cNvSpPr>
            <a:spLocks noGrp="1"/>
          </p:cNvSpPr>
          <p:nvPr>
            <p:ph idx="1"/>
          </p:nvPr>
        </p:nvSpPr>
        <p:spPr>
          <a:xfrm>
            <a:off x="609600" y="1196752"/>
            <a:ext cx="10972800" cy="4464497"/>
          </a:xfrm>
        </p:spPr>
        <p:txBody>
          <a:bodyPr/>
          <a:lstStyle/>
          <a:p>
            <a:r>
              <a:rPr lang="zh-CN" altLang="en-US" sz="3600" dirty="0">
                <a:latin typeface="黑体" panose="02010609060101010101" pitchFamily="49" charset="-122"/>
                <a:ea typeface="黑体" panose="02010609060101010101" pitchFamily="49" charset="-122"/>
              </a:rPr>
              <a:t>我们看到的超级计算发展趋势</a:t>
            </a:r>
            <a:endParaRPr lang="en-US" altLang="zh-CN" sz="3600" dirty="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戈登贝尔奖以及我们之前的工作</a:t>
            </a:r>
            <a:endParaRPr lang="en-US" altLang="zh-CN" sz="3600" dirty="0">
              <a:latin typeface="黑体" panose="02010609060101010101" pitchFamily="49" charset="-122"/>
              <a:ea typeface="黑体" panose="02010609060101010101" pitchFamily="49" charset="-122"/>
            </a:endParaRPr>
          </a:p>
          <a:p>
            <a:pPr marL="344487" lvl="1" indent="0">
              <a:buNone/>
            </a:pPr>
            <a:endParaRPr lang="en-US" altLang="zh-CN" sz="3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Garamond" pitchFamily="18" charset="0"/>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800" b="0" i="0" u="none" strike="noStrike" kern="1200" cap="none" spc="0" normalizeH="0" baseline="0" noProof="0">
              <a:ln>
                <a:noFill/>
              </a:ln>
              <a:solidFill>
                <a:srgbClr val="000000"/>
              </a:solidFill>
              <a:effectLst/>
              <a:uLnTx/>
              <a:uFillTx/>
              <a:latin typeface="Garamond" pitchFamily="18" charset="0"/>
              <a:ea typeface="微软雅黑"/>
              <a:cs typeface="+mn-cs"/>
            </a:endParaRPr>
          </a:p>
        </p:txBody>
      </p:sp>
    </p:spTree>
    <p:extLst>
      <p:ext uri="{BB962C8B-B14F-4D97-AF65-F5344CB8AC3E}">
        <p14:creationId xmlns:p14="http://schemas.microsoft.com/office/powerpoint/2010/main" val="3289621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22</a:t>
            </a:fld>
            <a:endParaRPr lang="zh-CN" altLang="en-US" dirty="0">
              <a:latin typeface="华文新魏" panose="02010800040101010101" pitchFamily="2" charset="-122"/>
              <a:ea typeface="华文新魏" panose="02010800040101010101" pitchFamily="2" charset="-122"/>
            </a:endParaRPr>
          </a:p>
        </p:txBody>
      </p:sp>
      <p:sp>
        <p:nvSpPr>
          <p:cNvPr id="5" name="TextBox 5"/>
          <p:cNvSpPr txBox="1"/>
          <p:nvPr/>
        </p:nvSpPr>
        <p:spPr>
          <a:xfrm>
            <a:off x="1529592" y="18735"/>
            <a:ext cx="8902840" cy="707886"/>
          </a:xfrm>
          <a:prstGeom prst="rect">
            <a:avLst/>
          </a:prstGeom>
          <a:noFill/>
        </p:spPr>
        <p:txBody>
          <a:bodyPr wrap="square" rtlCol="0">
            <a:spAutoFit/>
          </a:bodyPr>
          <a:lstStyle/>
          <a:p>
            <a:pPr algn="ctr">
              <a:defRPr/>
            </a:pPr>
            <a:r>
              <a:rPr lang="en-US" altLang="zh-CN" sz="4000" dirty="0">
                <a:solidFill>
                  <a:schemeClr val="tx2"/>
                </a:solidFill>
                <a:latin typeface="华文新魏" panose="02010800040101010101" pitchFamily="2" charset="-122"/>
                <a:ea typeface="华文新魏" panose="02010800040101010101" pitchFamily="2" charset="-122"/>
                <a:cs typeface="宋体" charset="0"/>
              </a:rPr>
              <a:t>ACM Gordon Bell Prize (</a:t>
            </a:r>
            <a:r>
              <a:rPr lang="zh-CN" altLang="en-US" sz="4000" dirty="0">
                <a:solidFill>
                  <a:schemeClr val="tx2"/>
                </a:solidFill>
                <a:latin typeface="华文新魏" panose="02010800040101010101" pitchFamily="2" charset="-122"/>
                <a:ea typeface="华文新魏" panose="02010800040101010101" pitchFamily="2" charset="-122"/>
                <a:cs typeface="宋体" charset="0"/>
              </a:rPr>
              <a:t>戈登贝尔奖</a:t>
            </a:r>
            <a:r>
              <a:rPr lang="en-US" altLang="zh-CN" sz="4000" dirty="0">
                <a:solidFill>
                  <a:schemeClr val="tx2"/>
                </a:solidFill>
                <a:latin typeface="华文新魏" panose="02010800040101010101" pitchFamily="2" charset="-122"/>
                <a:ea typeface="华文新魏" panose="02010800040101010101" pitchFamily="2" charset="-122"/>
                <a:cs typeface="宋体" charset="0"/>
              </a:rPr>
              <a:t>)</a:t>
            </a:r>
            <a:endParaRPr lang="zh-CN" altLang="en-US" sz="4000" dirty="0">
              <a:solidFill>
                <a:schemeClr val="tx2"/>
              </a:solidFill>
              <a:latin typeface="华文新魏" panose="02010800040101010101" pitchFamily="2" charset="-122"/>
              <a:ea typeface="华文新魏" panose="02010800040101010101" pitchFamily="2" charset="-122"/>
              <a:cs typeface="宋体" charset="0"/>
            </a:endParaRPr>
          </a:p>
        </p:txBody>
      </p:sp>
      <p:pic>
        <p:nvPicPr>
          <p:cNvPr id="6" name="图片 5"/>
          <p:cNvPicPr>
            <a:picLocks noChangeAspect="1"/>
          </p:cNvPicPr>
          <p:nvPr/>
        </p:nvPicPr>
        <p:blipFill>
          <a:blip r:embed="rId2"/>
          <a:stretch>
            <a:fillRect/>
          </a:stretch>
        </p:blipFill>
        <p:spPr>
          <a:xfrm>
            <a:off x="1559496" y="720281"/>
            <a:ext cx="6646524" cy="5581267"/>
          </a:xfrm>
          <a:prstGeom prst="rect">
            <a:avLst/>
          </a:prstGeom>
        </p:spPr>
      </p:pic>
      <p:pic>
        <p:nvPicPr>
          <p:cNvPr id="10" name="图片 9"/>
          <p:cNvPicPr>
            <a:picLocks noChangeAspect="1"/>
          </p:cNvPicPr>
          <p:nvPr/>
        </p:nvPicPr>
        <p:blipFill>
          <a:blip r:embed="rId3"/>
          <a:stretch>
            <a:fillRect/>
          </a:stretch>
        </p:blipFill>
        <p:spPr>
          <a:xfrm>
            <a:off x="8298466" y="720281"/>
            <a:ext cx="2543104" cy="2963970"/>
          </a:xfrm>
          <a:prstGeom prst="rect">
            <a:avLst/>
          </a:prstGeom>
        </p:spPr>
      </p:pic>
    </p:spTree>
    <p:extLst>
      <p:ext uri="{BB962C8B-B14F-4D97-AF65-F5344CB8AC3E}">
        <p14:creationId xmlns:p14="http://schemas.microsoft.com/office/powerpoint/2010/main" val="3587167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23</a:t>
            </a:fld>
            <a:endParaRPr lang="zh-CN" altLang="en-US" dirty="0">
              <a:latin typeface="华文新魏" panose="02010800040101010101" pitchFamily="2" charset="-122"/>
              <a:ea typeface="华文新魏" panose="02010800040101010101" pitchFamily="2" charset="-122"/>
            </a:endParaRPr>
          </a:p>
        </p:txBody>
      </p:sp>
      <p:sp>
        <p:nvSpPr>
          <p:cNvPr id="5" name="TextBox 5"/>
          <p:cNvSpPr txBox="1"/>
          <p:nvPr/>
        </p:nvSpPr>
        <p:spPr>
          <a:xfrm>
            <a:off x="1529592" y="18735"/>
            <a:ext cx="8902840" cy="707886"/>
          </a:xfrm>
          <a:prstGeom prst="rect">
            <a:avLst/>
          </a:prstGeom>
          <a:noFill/>
        </p:spPr>
        <p:txBody>
          <a:bodyPr wrap="square" rtlCol="0">
            <a:spAutoFit/>
          </a:bodyPr>
          <a:lstStyle/>
          <a:p>
            <a:pPr algn="ctr">
              <a:defRPr/>
            </a:pPr>
            <a:r>
              <a:rPr lang="en-US" altLang="zh-CN" sz="4000" dirty="0">
                <a:solidFill>
                  <a:schemeClr val="tx2"/>
                </a:solidFill>
                <a:latin typeface="华文新魏" panose="02010800040101010101" pitchFamily="2" charset="-122"/>
                <a:ea typeface="华文新魏" panose="02010800040101010101" pitchFamily="2" charset="-122"/>
                <a:cs typeface="宋体" charset="0"/>
              </a:rPr>
              <a:t>ACM Gordon Bell Prize (</a:t>
            </a:r>
            <a:r>
              <a:rPr lang="zh-CN" altLang="en-US" sz="4000" dirty="0">
                <a:solidFill>
                  <a:schemeClr val="tx2"/>
                </a:solidFill>
                <a:latin typeface="华文新魏" panose="02010800040101010101" pitchFamily="2" charset="-122"/>
                <a:ea typeface="华文新魏" panose="02010800040101010101" pitchFamily="2" charset="-122"/>
                <a:cs typeface="宋体" charset="0"/>
              </a:rPr>
              <a:t>戈登贝尔奖</a:t>
            </a:r>
            <a:r>
              <a:rPr lang="en-US" altLang="zh-CN" sz="4000" dirty="0">
                <a:solidFill>
                  <a:schemeClr val="tx2"/>
                </a:solidFill>
                <a:latin typeface="华文新魏" panose="02010800040101010101" pitchFamily="2" charset="-122"/>
                <a:ea typeface="华文新魏" panose="02010800040101010101" pitchFamily="2" charset="-122"/>
                <a:cs typeface="宋体" charset="0"/>
              </a:rPr>
              <a:t>)</a:t>
            </a:r>
            <a:endParaRPr lang="zh-CN" altLang="en-US" sz="4000" dirty="0">
              <a:solidFill>
                <a:schemeClr val="tx2"/>
              </a:solidFill>
              <a:latin typeface="华文新魏" panose="02010800040101010101" pitchFamily="2" charset="-122"/>
              <a:ea typeface="华文新魏" panose="02010800040101010101" pitchFamily="2" charset="-122"/>
              <a:cs typeface="宋体" charset="0"/>
            </a:endParaRPr>
          </a:p>
        </p:txBody>
      </p:sp>
      <p:sp>
        <p:nvSpPr>
          <p:cNvPr id="2" name="矩形 1">
            <a:extLst>
              <a:ext uri="{FF2B5EF4-FFF2-40B4-BE49-F238E27FC236}">
                <a16:creationId xmlns:a16="http://schemas.microsoft.com/office/drawing/2014/main" id="{380F4022-4AC0-4DFB-9DFD-15434D7349AB}"/>
              </a:ext>
            </a:extLst>
          </p:cNvPr>
          <p:cNvSpPr/>
          <p:nvPr/>
        </p:nvSpPr>
        <p:spPr>
          <a:xfrm>
            <a:off x="407368" y="1196752"/>
            <a:ext cx="11175032" cy="4893647"/>
          </a:xfrm>
          <a:prstGeom prst="rect">
            <a:avLst/>
          </a:prstGeom>
        </p:spPr>
        <p:txBody>
          <a:bodyPr wrap="square">
            <a:spAutoFit/>
          </a:bodyPr>
          <a:lstStyle/>
          <a:p>
            <a:r>
              <a:rPr lang="en-US" altLang="zh-CN" sz="2400" dirty="0">
                <a:latin typeface="+mn-ea"/>
              </a:rPr>
              <a:t>Overview</a:t>
            </a:r>
          </a:p>
          <a:p>
            <a:pPr marL="342900" indent="-342900">
              <a:buFont typeface="Arial" panose="020B0604020202020204" pitchFamily="34" charset="0"/>
              <a:buChar char="•"/>
            </a:pPr>
            <a:r>
              <a:rPr lang="en-US" altLang="zh-CN" sz="2400" dirty="0">
                <a:latin typeface="+mn-ea"/>
              </a:rPr>
              <a:t>The Gordon Bell Prize is awarded each year to recognize outstanding achievement in high-performance computing. The purpose of the award is to </a:t>
            </a:r>
            <a:r>
              <a:rPr lang="en-US" altLang="zh-CN" sz="2400" b="1" dirty="0">
                <a:latin typeface="+mn-ea"/>
              </a:rPr>
              <a:t>track the progress over time of parallel computing</a:t>
            </a:r>
            <a:r>
              <a:rPr lang="en-US" altLang="zh-CN" sz="2400" dirty="0">
                <a:latin typeface="+mn-ea"/>
              </a:rPr>
              <a:t>, with </a:t>
            </a:r>
            <a:r>
              <a:rPr lang="en-US" altLang="zh-CN" sz="2400" dirty="0">
                <a:solidFill>
                  <a:srgbClr val="FF0000"/>
                </a:solidFill>
                <a:latin typeface="+mn-ea"/>
              </a:rPr>
              <a:t>particular emphasis on rewarding </a:t>
            </a:r>
            <a:r>
              <a:rPr lang="en-US" altLang="zh-CN" sz="2400" b="1" dirty="0">
                <a:solidFill>
                  <a:srgbClr val="FF0000"/>
                </a:solidFill>
                <a:latin typeface="+mn-ea"/>
              </a:rPr>
              <a:t>innovation</a:t>
            </a:r>
            <a:r>
              <a:rPr lang="en-US" altLang="zh-CN" sz="2400" dirty="0">
                <a:solidFill>
                  <a:srgbClr val="FF0000"/>
                </a:solidFill>
                <a:latin typeface="+mn-ea"/>
              </a:rPr>
              <a:t> in applying high-performance computing to applications</a:t>
            </a:r>
            <a:r>
              <a:rPr lang="en-US" altLang="zh-CN" sz="2400" dirty="0">
                <a:latin typeface="+mn-ea"/>
              </a:rPr>
              <a:t> in science, engineering, and large-scale data analytics. </a:t>
            </a:r>
          </a:p>
          <a:p>
            <a:pPr marL="342900" indent="-342900">
              <a:buFont typeface="Arial" panose="020B0604020202020204" pitchFamily="34" charset="0"/>
              <a:buChar char="•"/>
            </a:pPr>
            <a:r>
              <a:rPr lang="en-US" altLang="zh-CN" sz="2400" dirty="0">
                <a:latin typeface="+mn-ea"/>
              </a:rPr>
              <a:t>Prizes may be awarded for </a:t>
            </a:r>
            <a:r>
              <a:rPr lang="en-US" altLang="zh-CN" sz="2400" b="1" dirty="0">
                <a:latin typeface="+mn-ea"/>
              </a:rPr>
              <a:t>peak performance </a:t>
            </a:r>
            <a:r>
              <a:rPr lang="en-US" altLang="zh-CN" sz="2400" dirty="0">
                <a:latin typeface="+mn-ea"/>
              </a:rPr>
              <a:t>or </a:t>
            </a:r>
            <a:r>
              <a:rPr lang="en-US" altLang="zh-CN" sz="2400" b="1" dirty="0">
                <a:latin typeface="+mn-ea"/>
              </a:rPr>
              <a:t>special achievements in scalability and time-to-solution</a:t>
            </a:r>
            <a:r>
              <a:rPr lang="en-US" altLang="zh-CN" sz="2400" dirty="0">
                <a:latin typeface="+mn-ea"/>
              </a:rPr>
              <a:t> on </a:t>
            </a:r>
            <a:r>
              <a:rPr lang="en-US" altLang="zh-CN" sz="2400" b="1" dirty="0">
                <a:latin typeface="+mn-ea"/>
              </a:rPr>
              <a:t>important</a:t>
            </a:r>
            <a:r>
              <a:rPr lang="en-US" altLang="zh-CN" sz="2400" dirty="0">
                <a:latin typeface="+mn-ea"/>
              </a:rPr>
              <a:t> science and engineering problems. </a:t>
            </a:r>
          </a:p>
          <a:p>
            <a:pPr marL="342900" indent="-342900">
              <a:buFont typeface="Arial" panose="020B0604020202020204" pitchFamily="34" charset="0"/>
              <a:buChar char="•"/>
            </a:pPr>
            <a:r>
              <a:rPr lang="en-US" altLang="zh-CN" sz="2400" dirty="0">
                <a:latin typeface="+mn-ea"/>
              </a:rPr>
              <a:t>Financial support of the $10,000 award is provided by Gordon Bell, a pioneer in high-performance and parallel computing.</a:t>
            </a:r>
          </a:p>
          <a:p>
            <a:endParaRPr lang="en-US" altLang="zh-CN" sz="2400" b="0" i="0" u="none" strike="noStrike" dirty="0">
              <a:solidFill>
                <a:srgbClr val="222222"/>
              </a:solidFill>
              <a:effectLst/>
              <a:latin typeface="+mn-ea"/>
            </a:endParaRPr>
          </a:p>
        </p:txBody>
      </p:sp>
    </p:spTree>
    <p:extLst>
      <p:ext uri="{BB962C8B-B14F-4D97-AF65-F5344CB8AC3E}">
        <p14:creationId xmlns:p14="http://schemas.microsoft.com/office/powerpoint/2010/main" val="2164229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24</a:t>
            </a:fld>
            <a:endParaRPr lang="zh-CN" altLang="en-US" dirty="0">
              <a:latin typeface="华文新魏" panose="02010800040101010101" pitchFamily="2" charset="-122"/>
              <a:ea typeface="华文新魏" panose="02010800040101010101" pitchFamily="2" charset="-122"/>
            </a:endParaRPr>
          </a:p>
        </p:txBody>
      </p:sp>
      <p:sp>
        <p:nvSpPr>
          <p:cNvPr id="5" name="TextBox 5"/>
          <p:cNvSpPr txBox="1"/>
          <p:nvPr/>
        </p:nvSpPr>
        <p:spPr>
          <a:xfrm>
            <a:off x="1529592" y="18735"/>
            <a:ext cx="8902840" cy="707886"/>
          </a:xfrm>
          <a:prstGeom prst="rect">
            <a:avLst/>
          </a:prstGeom>
          <a:noFill/>
        </p:spPr>
        <p:txBody>
          <a:bodyPr wrap="square" rtlCol="0">
            <a:spAutoFit/>
          </a:bodyPr>
          <a:lstStyle/>
          <a:p>
            <a:pPr algn="ctr">
              <a:defRPr/>
            </a:pPr>
            <a:r>
              <a:rPr lang="en-US" altLang="zh-CN" sz="4000" dirty="0">
                <a:solidFill>
                  <a:schemeClr val="tx2"/>
                </a:solidFill>
                <a:latin typeface="华文新魏" panose="02010800040101010101" pitchFamily="2" charset="-122"/>
                <a:ea typeface="华文新魏" panose="02010800040101010101" pitchFamily="2" charset="-122"/>
                <a:cs typeface="宋体" charset="0"/>
              </a:rPr>
              <a:t>ACM Gordon Bell Prize (</a:t>
            </a:r>
            <a:r>
              <a:rPr lang="zh-CN" altLang="en-US" sz="4000" dirty="0">
                <a:solidFill>
                  <a:schemeClr val="tx2"/>
                </a:solidFill>
                <a:latin typeface="华文新魏" panose="02010800040101010101" pitchFamily="2" charset="-122"/>
                <a:ea typeface="华文新魏" panose="02010800040101010101" pitchFamily="2" charset="-122"/>
                <a:cs typeface="宋体" charset="0"/>
              </a:rPr>
              <a:t>戈登贝尔奖</a:t>
            </a:r>
            <a:r>
              <a:rPr lang="en-US" altLang="zh-CN" sz="4000" dirty="0">
                <a:solidFill>
                  <a:schemeClr val="tx2"/>
                </a:solidFill>
                <a:latin typeface="华文新魏" panose="02010800040101010101" pitchFamily="2" charset="-122"/>
                <a:ea typeface="华文新魏" panose="02010800040101010101" pitchFamily="2" charset="-122"/>
                <a:cs typeface="宋体" charset="0"/>
              </a:rPr>
              <a:t>)</a:t>
            </a:r>
            <a:endParaRPr lang="zh-CN" altLang="en-US" sz="4000" dirty="0">
              <a:solidFill>
                <a:schemeClr val="tx2"/>
              </a:solidFill>
              <a:latin typeface="华文新魏" panose="02010800040101010101" pitchFamily="2" charset="-122"/>
              <a:ea typeface="华文新魏" panose="02010800040101010101" pitchFamily="2" charset="-122"/>
              <a:cs typeface="宋体" charset="0"/>
            </a:endParaRPr>
          </a:p>
        </p:txBody>
      </p:sp>
      <p:sp>
        <p:nvSpPr>
          <p:cNvPr id="2" name="矩形 1">
            <a:extLst>
              <a:ext uri="{FF2B5EF4-FFF2-40B4-BE49-F238E27FC236}">
                <a16:creationId xmlns:a16="http://schemas.microsoft.com/office/drawing/2014/main" id="{380F4022-4AC0-4DFB-9DFD-15434D7349AB}"/>
              </a:ext>
            </a:extLst>
          </p:cNvPr>
          <p:cNvSpPr/>
          <p:nvPr/>
        </p:nvSpPr>
        <p:spPr>
          <a:xfrm>
            <a:off x="407368" y="980728"/>
            <a:ext cx="11175032" cy="4708981"/>
          </a:xfrm>
          <a:prstGeom prst="rect">
            <a:avLst/>
          </a:prstGeom>
        </p:spPr>
        <p:txBody>
          <a:bodyPr wrap="square">
            <a:spAutoFit/>
          </a:bodyPr>
          <a:lstStyle/>
          <a:p>
            <a:r>
              <a:rPr lang="en-US" altLang="zh-CN" sz="2000" dirty="0">
                <a:latin typeface="+mn-ea"/>
              </a:rPr>
              <a:t>Selection Criteria</a:t>
            </a:r>
          </a:p>
          <a:p>
            <a:pPr marL="342900" indent="-342900">
              <a:buFont typeface="Arial" panose="020B0604020202020204" pitchFamily="34" charset="0"/>
              <a:buChar char="•"/>
            </a:pPr>
            <a:r>
              <a:rPr lang="en-US" altLang="zh-CN" sz="2000" dirty="0">
                <a:latin typeface="+mn-ea"/>
              </a:rPr>
              <a:t>Teams of up to 12 individuals may apply for the award.  Nominations will be evaluated on the basis of the following considerations:</a:t>
            </a:r>
          </a:p>
          <a:p>
            <a:pPr marL="800100" lvl="1" indent="-342900">
              <a:buFont typeface="Arial" panose="020B0604020202020204" pitchFamily="34" charset="0"/>
              <a:buChar char="•"/>
            </a:pPr>
            <a:r>
              <a:rPr lang="en-US" altLang="zh-CN" sz="2000" b="1" dirty="0">
                <a:solidFill>
                  <a:srgbClr val="FF0000"/>
                </a:solidFill>
                <a:latin typeface="+mn-ea"/>
              </a:rPr>
              <a:t>Evidence of important algorithmic and/or implementation innovations</a:t>
            </a:r>
          </a:p>
          <a:p>
            <a:pPr marL="800100" lvl="1" indent="-342900">
              <a:buFont typeface="Arial" panose="020B0604020202020204" pitchFamily="34" charset="0"/>
              <a:buChar char="•"/>
            </a:pPr>
            <a:r>
              <a:rPr lang="en-US" altLang="zh-CN" sz="2000" b="1" dirty="0">
                <a:solidFill>
                  <a:srgbClr val="FF0000"/>
                </a:solidFill>
                <a:latin typeface="+mn-ea"/>
              </a:rPr>
              <a:t>Clear improvement over the previous state-of-the-art</a:t>
            </a:r>
          </a:p>
          <a:p>
            <a:pPr marL="800100" lvl="1" indent="-342900">
              <a:buFont typeface="Arial" panose="020B0604020202020204" pitchFamily="34" charset="0"/>
              <a:buChar char="•"/>
            </a:pPr>
            <a:r>
              <a:rPr lang="en-US" altLang="zh-CN" sz="2000" dirty="0">
                <a:latin typeface="+mn-ea"/>
              </a:rPr>
              <a:t>Performance is not dependent on an architecture that is specialized or cannot be replicated</a:t>
            </a:r>
          </a:p>
          <a:p>
            <a:pPr marL="800100" lvl="1" indent="-342900">
              <a:buFont typeface="Arial" panose="020B0604020202020204" pitchFamily="34" charset="0"/>
              <a:buChar char="•"/>
            </a:pPr>
            <a:r>
              <a:rPr lang="en-US" altLang="zh-CN" sz="2000" dirty="0">
                <a:latin typeface="+mn-ea"/>
              </a:rPr>
              <a:t>Detailed performance measurements demonstrate the submission’s claims in terms of scalability (strong as well as weak scaling), time to solution, and efficiency in using bottleneck resources (such as  memory size or bandwidth, communications bandwidth, I/O), as well as peak performance. </a:t>
            </a:r>
          </a:p>
          <a:p>
            <a:pPr marL="800100" lvl="1" indent="-342900">
              <a:buFont typeface="Arial" panose="020B0604020202020204" pitchFamily="34" charset="0"/>
              <a:buChar char="•"/>
            </a:pPr>
            <a:r>
              <a:rPr lang="en-US" altLang="zh-CN" sz="2000" b="1" dirty="0">
                <a:solidFill>
                  <a:srgbClr val="FF0000"/>
                </a:solidFill>
                <a:latin typeface="+mn-ea"/>
              </a:rPr>
              <a:t>Achievement is generalizable, in the sense that other scientists can learn and benefit from the innovations</a:t>
            </a:r>
          </a:p>
          <a:p>
            <a:r>
              <a:rPr lang="en-US" altLang="zh-CN" sz="2000" dirty="0">
                <a:latin typeface="+mn-ea"/>
              </a:rPr>
              <a:t>Although solving an important scientific or engineering challenge is important to demonstrate/justify the work, </a:t>
            </a:r>
            <a:r>
              <a:rPr lang="en-US" altLang="zh-CN" sz="2000" b="1" dirty="0">
                <a:latin typeface="+mn-ea"/>
              </a:rPr>
              <a:t>scientific outcomes alone are not sufficient for this prize</a:t>
            </a:r>
            <a:r>
              <a:rPr lang="en-US" altLang="zh-CN" sz="2000" dirty="0">
                <a:latin typeface="+mn-ea"/>
              </a:rPr>
              <a:t>.</a:t>
            </a:r>
          </a:p>
        </p:txBody>
      </p:sp>
    </p:spTree>
    <p:extLst>
      <p:ext uri="{BB962C8B-B14F-4D97-AF65-F5344CB8AC3E}">
        <p14:creationId xmlns:p14="http://schemas.microsoft.com/office/powerpoint/2010/main" val="361653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2" y="184643"/>
            <a:ext cx="12187678" cy="1139825"/>
          </a:xfrm>
        </p:spPr>
        <p:txBody>
          <a:bodyPr/>
          <a:lstStyle/>
          <a:p>
            <a:pPr algn="ctr"/>
            <a:r>
              <a:rPr lang="zh-CN" altLang="en-US" dirty="0">
                <a:latin typeface="华文新魏" panose="02010800040101010101" pitchFamily="2" charset="-122"/>
                <a:ea typeface="华文新魏" panose="02010800040101010101" pitchFamily="2" charset="-122"/>
              </a:rPr>
              <a:t>众核超算上的稀疏问题求解</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25</a:t>
            </a:fld>
            <a:endParaRPr lang="zh-CN" altLang="en-US" dirty="0">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620688"/>
            <a:ext cx="3933056" cy="3933056"/>
          </a:xfrm>
          <a:prstGeom prst="rect">
            <a:avLst/>
          </a:prstGeom>
        </p:spPr>
      </p:pic>
      <p:sp>
        <p:nvSpPr>
          <p:cNvPr id="7" name="右箭头 6"/>
          <p:cNvSpPr/>
          <p:nvPr/>
        </p:nvSpPr>
        <p:spPr>
          <a:xfrm>
            <a:off x="4569662" y="2305544"/>
            <a:ext cx="1080120" cy="50405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67" y="3790676"/>
            <a:ext cx="3009480" cy="180323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7768" y="3790676"/>
            <a:ext cx="3567740" cy="1803239"/>
          </a:xfrm>
          <a:prstGeom prst="rect">
            <a:avLst/>
          </a:prstGeom>
        </p:spPr>
      </p:pic>
      <p:sp>
        <p:nvSpPr>
          <p:cNvPr id="12" name="文本框 11"/>
          <p:cNvSpPr txBox="1"/>
          <p:nvPr/>
        </p:nvSpPr>
        <p:spPr>
          <a:xfrm>
            <a:off x="554021" y="5615524"/>
            <a:ext cx="3185487" cy="923330"/>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结构网格偏微分方程显式计算</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ACM Gordon Bell Prize 2017</a:t>
            </a:r>
          </a:p>
          <a:p>
            <a:pPr algn="ctr"/>
            <a:r>
              <a:rPr lang="en-US" altLang="zh-CN" dirty="0">
                <a:latin typeface="Times New Roman" panose="02020603050405020304" pitchFamily="18" charset="0"/>
                <a:cs typeface="Times New Roman" panose="02020603050405020304" pitchFamily="18" charset="0"/>
              </a:rPr>
              <a:t>ACM Gordon Bell Finalist 2017</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198894" y="5615524"/>
            <a:ext cx="3185487" cy="646331"/>
          </a:xfrm>
          <a:prstGeom prst="rect">
            <a:avLst/>
          </a:prstGeom>
          <a:noFill/>
        </p:spPr>
        <p:txBody>
          <a:bodyPr wrap="none" rtlCol="0">
            <a:spAutoFit/>
          </a:bodyPr>
          <a:lstStyle/>
          <a:p>
            <a:pPr algn="ctr"/>
            <a:r>
              <a:rPr lang="zh-CN" altLang="en-US">
                <a:latin typeface="Times New Roman" panose="02020603050405020304" pitchFamily="18" charset="0"/>
                <a:cs typeface="Times New Roman" panose="02020603050405020304" pitchFamily="18" charset="0"/>
              </a:rPr>
              <a:t>结构网格偏微分方程</a:t>
            </a:r>
            <a:r>
              <a:rPr lang="zh-CN" altLang="en-US" dirty="0">
                <a:latin typeface="Times New Roman" panose="02020603050405020304" pitchFamily="18" charset="0"/>
                <a:cs typeface="Times New Roman" panose="02020603050405020304" pitchFamily="18" charset="0"/>
              </a:rPr>
              <a:t>隐式求解</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ACM Gordon Bell Prize 2016</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7575508" y="5593915"/>
            <a:ext cx="3717684" cy="646331"/>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大规模图处理（非结构）</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ACM Gordon Bell Prize Finalist 2018</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8040216" y="3751958"/>
            <a:ext cx="2741135" cy="1754326"/>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en-US" altLang="zh-CN"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ShenTu</a:t>
            </a:r>
            <a:endParaRPr lang="en-US" altLang="zh-CN"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神图</a:t>
            </a:r>
            <a:endParaRPr lang="zh-CN"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图片 9"/>
          <p:cNvPicPr>
            <a:picLocks noChangeAspect="1"/>
          </p:cNvPicPr>
          <p:nvPr/>
        </p:nvPicPr>
        <p:blipFill>
          <a:blip r:embed="rId6"/>
          <a:stretch>
            <a:fillRect/>
          </a:stretch>
        </p:blipFill>
        <p:spPr>
          <a:xfrm>
            <a:off x="1172653" y="1124744"/>
            <a:ext cx="2531169" cy="2504299"/>
          </a:xfrm>
          <a:prstGeom prst="rect">
            <a:avLst/>
          </a:prstGeom>
        </p:spPr>
      </p:pic>
    </p:spTree>
    <p:extLst>
      <p:ext uri="{BB962C8B-B14F-4D97-AF65-F5344CB8AC3E}">
        <p14:creationId xmlns:p14="http://schemas.microsoft.com/office/powerpoint/2010/main" val="1118007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7814"/>
            <a:ext cx="12192000" cy="1139825"/>
          </a:xfrm>
        </p:spPr>
        <p:txBody>
          <a:bodyPr/>
          <a:lstStyle/>
          <a:p>
            <a:pPr algn="ctr"/>
            <a:r>
              <a:rPr lang="zh-CN" altLang="en-US" dirty="0">
                <a:latin typeface="华文新魏" panose="02010800040101010101" pitchFamily="2" charset="-122"/>
                <a:ea typeface="华文新魏" panose="02010800040101010101" pitchFamily="2" charset="-122"/>
              </a:rPr>
              <a:t>真实应用中的稀疏问题广泛存在</a:t>
            </a:r>
            <a:endParaRPr lang="en-US"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26</a:t>
            </a:fld>
            <a:endParaRPr lang="zh-CN" altLang="en-US" dirty="0">
              <a:latin typeface="华文新魏" panose="02010800040101010101" pitchFamily="2" charset="-122"/>
              <a:ea typeface="华文新魏" panose="02010800040101010101" pitchFamily="2" charset="-122"/>
            </a:endParaRPr>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5166" b="7145"/>
          <a:stretch/>
        </p:blipFill>
        <p:spPr>
          <a:xfrm>
            <a:off x="4270378" y="1772816"/>
            <a:ext cx="2286000" cy="1368154"/>
          </a:xfrm>
          <a:prstGeom prst="rect">
            <a:avLst/>
          </a:prstGeom>
          <a:ln w="12700">
            <a:solidFill>
              <a:schemeClr val="tx1"/>
            </a:solidFill>
          </a:ln>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9282" y="1781380"/>
            <a:ext cx="2286000" cy="1351027"/>
          </a:xfrm>
          <a:prstGeom prst="rect">
            <a:avLst/>
          </a:prstGeom>
          <a:ln w="12700">
            <a:solidFill>
              <a:schemeClr val="tx1"/>
            </a:solidFill>
          </a:ln>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t="26193" b="13958"/>
          <a:stretch/>
        </p:blipFill>
        <p:spPr>
          <a:xfrm>
            <a:off x="6679949" y="1772816"/>
            <a:ext cx="2286000" cy="1368154"/>
          </a:xfrm>
          <a:prstGeom prst="rect">
            <a:avLst/>
          </a:prstGeom>
          <a:ln w="12700">
            <a:solidFill>
              <a:schemeClr val="tx1"/>
            </a:solidFill>
          </a:ln>
        </p:spPr>
      </p:pic>
      <p:sp>
        <p:nvSpPr>
          <p:cNvPr id="22" name="文本框 21"/>
          <p:cNvSpPr txBox="1"/>
          <p:nvPr/>
        </p:nvSpPr>
        <p:spPr>
          <a:xfrm>
            <a:off x="19299" y="2216169"/>
            <a:ext cx="1440160" cy="461665"/>
          </a:xfrm>
          <a:prstGeom prst="rect">
            <a:avLst/>
          </a:prstGeom>
          <a:noFill/>
        </p:spPr>
        <p:txBody>
          <a:bodyPr wrap="square" rtlCol="0">
            <a:spAutoFit/>
          </a:bodyPr>
          <a:lstStyle/>
          <a:p>
            <a:r>
              <a:rPr lang="zh-CN" altLang="en-US" sz="2400" b="1" dirty="0">
                <a:latin typeface="华文新魏" panose="02010800040101010101" pitchFamily="2" charset="-122"/>
                <a:ea typeface="华文新魏" panose="02010800040101010101" pitchFamily="2" charset="-122"/>
              </a:rPr>
              <a:t>现实需求</a:t>
            </a:r>
            <a:endParaRPr lang="en-US" sz="2400" b="1" dirty="0">
              <a:latin typeface="华文新魏" panose="02010800040101010101" pitchFamily="2" charset="-122"/>
              <a:ea typeface="华文新魏" panose="02010800040101010101" pitchFamily="2" charset="-122"/>
            </a:endParaRPr>
          </a:p>
        </p:txBody>
      </p:sp>
      <p:grpSp>
        <p:nvGrpSpPr>
          <p:cNvPr id="28" name="组合 27"/>
          <p:cNvGrpSpPr/>
          <p:nvPr/>
        </p:nvGrpSpPr>
        <p:grpSpPr>
          <a:xfrm>
            <a:off x="1772216" y="3357929"/>
            <a:ext cx="7209415" cy="1484259"/>
            <a:chOff x="2070619" y="4219012"/>
            <a:chExt cx="7209415" cy="1484259"/>
          </a:xfrm>
        </p:grpSpPr>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3832" y="4220173"/>
              <a:ext cx="2286000" cy="1481937"/>
            </a:xfrm>
            <a:prstGeom prst="rect">
              <a:avLst/>
            </a:prstGeom>
            <a:ln w="12700">
              <a:solidFill>
                <a:schemeClr val="tx1"/>
              </a:solidFill>
            </a:ln>
          </p:spPr>
        </p:pic>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0619" y="4219012"/>
              <a:ext cx="2286000" cy="1484259"/>
            </a:xfrm>
            <a:prstGeom prst="rect">
              <a:avLst/>
            </a:prstGeom>
            <a:ln w="12700">
              <a:solidFill>
                <a:schemeClr val="tx1"/>
              </a:solidFill>
            </a:ln>
          </p:spPr>
        </p:pic>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4034" y="4220173"/>
              <a:ext cx="2286000" cy="1481937"/>
            </a:xfrm>
            <a:prstGeom prst="rect">
              <a:avLst/>
            </a:prstGeom>
            <a:ln w="12700">
              <a:solidFill>
                <a:schemeClr val="tx1"/>
              </a:solidFill>
            </a:ln>
          </p:spPr>
        </p:pic>
      </p:grpSp>
      <p:sp>
        <p:nvSpPr>
          <p:cNvPr id="33" name="文本框 32"/>
          <p:cNvSpPr txBox="1"/>
          <p:nvPr/>
        </p:nvSpPr>
        <p:spPr>
          <a:xfrm>
            <a:off x="36957" y="3869225"/>
            <a:ext cx="1440160" cy="461665"/>
          </a:xfrm>
          <a:prstGeom prst="rect">
            <a:avLst/>
          </a:prstGeom>
          <a:noFill/>
        </p:spPr>
        <p:txBody>
          <a:bodyPr wrap="square" rtlCol="0">
            <a:spAutoFit/>
          </a:bodyPr>
          <a:lstStyle/>
          <a:p>
            <a:r>
              <a:rPr lang="zh-CN" altLang="en-US" sz="2400" b="1" dirty="0">
                <a:latin typeface="华文新魏" panose="02010800040101010101" pitchFamily="2" charset="-122"/>
                <a:ea typeface="华文新魏" panose="02010800040101010101" pitchFamily="2" charset="-122"/>
              </a:rPr>
              <a:t>数值模拟</a:t>
            </a:r>
            <a:endParaRPr lang="en-US" sz="2400" b="1" dirty="0">
              <a:latin typeface="华文新魏" panose="02010800040101010101" pitchFamily="2" charset="-122"/>
              <a:ea typeface="华文新魏" panose="02010800040101010101" pitchFamily="2" charset="-122"/>
            </a:endParaRPr>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99060" y="3357929"/>
            <a:ext cx="2477102" cy="1483098"/>
          </a:xfrm>
          <a:prstGeom prst="rect">
            <a:avLst/>
          </a:prstGeom>
        </p:spPr>
      </p:pic>
      <p:pic>
        <p:nvPicPr>
          <p:cNvPr id="15" name="图片 14"/>
          <p:cNvPicPr>
            <a:picLocks noChangeAspect="1"/>
          </p:cNvPicPr>
          <p:nvPr/>
        </p:nvPicPr>
        <p:blipFill>
          <a:blip r:embed="rId10"/>
          <a:stretch>
            <a:fillRect/>
          </a:stretch>
        </p:blipFill>
        <p:spPr>
          <a:xfrm>
            <a:off x="9129084" y="1761598"/>
            <a:ext cx="2447077" cy="1370809"/>
          </a:xfrm>
          <a:prstGeom prst="rect">
            <a:avLst/>
          </a:prstGeom>
        </p:spPr>
      </p:pic>
      <p:sp>
        <p:nvSpPr>
          <p:cNvPr id="4" name="文本框 3"/>
          <p:cNvSpPr txBox="1"/>
          <p:nvPr/>
        </p:nvSpPr>
        <p:spPr>
          <a:xfrm>
            <a:off x="2358284" y="4954252"/>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土木工程</a:t>
            </a:r>
          </a:p>
        </p:txBody>
      </p:sp>
      <p:sp>
        <p:nvSpPr>
          <p:cNvPr id="20" name="文本框 19"/>
          <p:cNvSpPr txBox="1"/>
          <p:nvPr/>
        </p:nvSpPr>
        <p:spPr>
          <a:xfrm>
            <a:off x="4874431" y="4954252"/>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飞机制造</a:t>
            </a:r>
          </a:p>
        </p:txBody>
      </p:sp>
      <p:sp>
        <p:nvSpPr>
          <p:cNvPr id="21" name="文本框 20"/>
          <p:cNvSpPr txBox="1"/>
          <p:nvPr/>
        </p:nvSpPr>
        <p:spPr>
          <a:xfrm>
            <a:off x="7284633" y="4931141"/>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天气预报</a:t>
            </a:r>
          </a:p>
        </p:txBody>
      </p:sp>
      <p:sp>
        <p:nvSpPr>
          <p:cNvPr id="23" name="文本框 22"/>
          <p:cNvSpPr txBox="1"/>
          <p:nvPr/>
        </p:nvSpPr>
        <p:spPr>
          <a:xfrm>
            <a:off x="9804625" y="4927125"/>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地震分析</a:t>
            </a:r>
          </a:p>
        </p:txBody>
      </p:sp>
    </p:spTree>
    <p:extLst>
      <p:ext uri="{BB962C8B-B14F-4D97-AF65-F5344CB8AC3E}">
        <p14:creationId xmlns:p14="http://schemas.microsoft.com/office/powerpoint/2010/main" val="222207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27</a:t>
            </a:fld>
            <a:endParaRPr lang="zh-CN" altLang="en-US">
              <a:latin typeface="华文新魏" panose="02010800040101010101" pitchFamily="2" charset="-122"/>
              <a:ea typeface="华文新魏" panose="02010800040101010101" pitchFamily="2" charset="-122"/>
            </a:endParaRPr>
          </a:p>
        </p:txBody>
      </p:sp>
      <p:sp>
        <p:nvSpPr>
          <p:cNvPr id="8" name="标题 1"/>
          <p:cNvSpPr>
            <a:spLocks noGrp="1"/>
          </p:cNvSpPr>
          <p:nvPr>
            <p:ph type="title"/>
          </p:nvPr>
        </p:nvSpPr>
        <p:spPr>
          <a:xfrm>
            <a:off x="0" y="277814"/>
            <a:ext cx="12192000" cy="1139825"/>
          </a:xfrm>
        </p:spPr>
        <p:txBody>
          <a:bodyPr/>
          <a:lstStyle/>
          <a:p>
            <a:pPr algn="ctr"/>
            <a:r>
              <a:rPr lang="zh-CN" altLang="en-US" dirty="0">
                <a:latin typeface="华文新魏" panose="02010800040101010101" pitchFamily="2" charset="-122"/>
                <a:ea typeface="华文新魏" panose="02010800040101010101" pitchFamily="2" charset="-122"/>
              </a:rPr>
              <a:t>数据分析中的稀疏问题求解日趋重要</a:t>
            </a:r>
            <a:endParaRPr lang="en-US" dirty="0">
              <a:latin typeface="华文新魏" panose="02010800040101010101" pitchFamily="2" charset="-122"/>
              <a:ea typeface="华文新魏" panose="02010800040101010101" pitchFamily="2" charset="-122"/>
            </a:endParaRPr>
          </a:p>
        </p:txBody>
      </p:sp>
      <p:grpSp>
        <p:nvGrpSpPr>
          <p:cNvPr id="21" name="组合 20"/>
          <p:cNvGrpSpPr/>
          <p:nvPr/>
        </p:nvGrpSpPr>
        <p:grpSpPr>
          <a:xfrm>
            <a:off x="335360" y="1553276"/>
            <a:ext cx="11521163" cy="3784914"/>
            <a:chOff x="374102" y="1445569"/>
            <a:chExt cx="11521163" cy="450013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3441" y="1461738"/>
              <a:ext cx="2283640" cy="21771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3441" y="3801112"/>
              <a:ext cx="2283640" cy="2088232"/>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7081" y="3801112"/>
              <a:ext cx="2341645" cy="214458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0716" y="1447234"/>
              <a:ext cx="2311237" cy="2177175"/>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0301" y="3609334"/>
              <a:ext cx="2377228" cy="2336366"/>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4458" y="1445569"/>
              <a:ext cx="2413071" cy="2178840"/>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53353" y="3634784"/>
              <a:ext cx="2241912" cy="2254560"/>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3353" y="1453653"/>
              <a:ext cx="2219719" cy="2162671"/>
            </a:xfrm>
            <a:prstGeom prst="rect">
              <a:avLst/>
            </a:prstGeom>
          </p:spPr>
        </p:pic>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4102" y="3884357"/>
              <a:ext cx="2229339" cy="2061343"/>
            </a:xfrm>
            <a:prstGeom prst="rect">
              <a:avLst/>
            </a:prstGeom>
          </p:spPr>
        </p:pic>
        <p:pic>
          <p:nvPicPr>
            <p:cNvPr id="20" name="图片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4102" y="1449676"/>
              <a:ext cx="2189237" cy="2189237"/>
            </a:xfrm>
            <a:prstGeom prst="rect">
              <a:avLst/>
            </a:prstGeom>
          </p:spPr>
        </p:pic>
      </p:grpSp>
      <p:sp>
        <p:nvSpPr>
          <p:cNvPr id="22" name="文本框 21"/>
          <p:cNvSpPr txBox="1"/>
          <p:nvPr/>
        </p:nvSpPr>
        <p:spPr>
          <a:xfrm>
            <a:off x="896089" y="5445224"/>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社交网络</a:t>
            </a:r>
          </a:p>
        </p:txBody>
      </p:sp>
      <p:sp>
        <p:nvSpPr>
          <p:cNvPr id="23" name="文本框 22"/>
          <p:cNvSpPr txBox="1"/>
          <p:nvPr/>
        </p:nvSpPr>
        <p:spPr>
          <a:xfrm>
            <a:off x="3037163" y="5463318"/>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蛋白质交互</a:t>
            </a:r>
          </a:p>
        </p:txBody>
      </p:sp>
      <p:sp>
        <p:nvSpPr>
          <p:cNvPr id="24" name="文本框 23"/>
          <p:cNvSpPr txBox="1"/>
          <p:nvPr/>
        </p:nvSpPr>
        <p:spPr>
          <a:xfrm>
            <a:off x="5463652" y="5463318"/>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基因工程</a:t>
            </a:r>
          </a:p>
        </p:txBody>
      </p:sp>
      <p:sp>
        <p:nvSpPr>
          <p:cNvPr id="25" name="文本框 24"/>
          <p:cNvSpPr txBox="1"/>
          <p:nvPr/>
        </p:nvSpPr>
        <p:spPr>
          <a:xfrm>
            <a:off x="7856233" y="5450699"/>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精准医学</a:t>
            </a:r>
          </a:p>
        </p:txBody>
      </p:sp>
      <p:sp>
        <p:nvSpPr>
          <p:cNvPr id="26" name="文本框 25"/>
          <p:cNvSpPr txBox="1"/>
          <p:nvPr/>
        </p:nvSpPr>
        <p:spPr>
          <a:xfrm>
            <a:off x="10285946" y="5463318"/>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脑科学</a:t>
            </a:r>
          </a:p>
        </p:txBody>
      </p:sp>
    </p:spTree>
    <p:extLst>
      <p:ext uri="{BB962C8B-B14F-4D97-AF65-F5344CB8AC3E}">
        <p14:creationId xmlns:p14="http://schemas.microsoft.com/office/powerpoint/2010/main" val="163968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25" y="260648"/>
            <a:ext cx="12192000" cy="1139825"/>
          </a:xfrm>
        </p:spPr>
        <p:txBody>
          <a:bodyPr/>
          <a:lstStyle/>
          <a:p>
            <a:pPr algn="ctr"/>
            <a:r>
              <a:rPr lang="zh-CN" altLang="en-US" sz="3600" dirty="0">
                <a:latin typeface="华文新魏" panose="02010800040101010101" pitchFamily="2" charset="-122"/>
                <a:ea typeface="华文新魏" panose="02010800040101010101" pitchFamily="2" charset="-122"/>
              </a:rPr>
              <a:t>当代超级计算机发展</a:t>
            </a:r>
            <a:endParaRPr lang="en-US" sz="3600"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28</a:t>
            </a:fld>
            <a:endParaRPr lang="zh-CN" altLang="en-US" dirty="0">
              <a:latin typeface="华文新魏" panose="02010800040101010101" pitchFamily="2" charset="-122"/>
              <a:ea typeface="华文新魏" panose="02010800040101010101" pitchFamily="2" charset="-122"/>
            </a:endParaRPr>
          </a:p>
        </p:txBody>
      </p:sp>
      <p:graphicFrame>
        <p:nvGraphicFramePr>
          <p:cNvPr id="20" name="表格 19"/>
          <p:cNvGraphicFramePr>
            <a:graphicFrameLocks noGrp="1"/>
          </p:cNvGraphicFramePr>
          <p:nvPr>
            <p:extLst>
              <p:ext uri="{D42A27DB-BD31-4B8C-83A1-F6EECF244321}">
                <p14:modId xmlns:p14="http://schemas.microsoft.com/office/powerpoint/2010/main" val="1930884445"/>
              </p:ext>
            </p:extLst>
          </p:nvPr>
        </p:nvGraphicFramePr>
        <p:xfrm>
          <a:off x="627421" y="1031558"/>
          <a:ext cx="10954978" cy="5212080"/>
        </p:xfrm>
        <a:graphic>
          <a:graphicData uri="http://schemas.openxmlformats.org/drawingml/2006/table">
            <a:tbl>
              <a:tblPr/>
              <a:tblGrid>
                <a:gridCol w="1446980">
                  <a:extLst>
                    <a:ext uri="{9D8B030D-6E8A-4147-A177-3AD203B41FA5}">
                      <a16:colId xmlns:a16="http://schemas.microsoft.com/office/drawing/2014/main" val="20000"/>
                    </a:ext>
                  </a:extLst>
                </a:gridCol>
                <a:gridCol w="1363035">
                  <a:extLst>
                    <a:ext uri="{9D8B030D-6E8A-4147-A177-3AD203B41FA5}">
                      <a16:colId xmlns:a16="http://schemas.microsoft.com/office/drawing/2014/main" val="20001"/>
                    </a:ext>
                  </a:extLst>
                </a:gridCol>
                <a:gridCol w="1546983">
                  <a:extLst>
                    <a:ext uri="{9D8B030D-6E8A-4147-A177-3AD203B41FA5}">
                      <a16:colId xmlns:a16="http://schemas.microsoft.com/office/drawing/2014/main" val="20003"/>
                    </a:ext>
                  </a:extLst>
                </a:gridCol>
                <a:gridCol w="1416516">
                  <a:extLst>
                    <a:ext uri="{9D8B030D-6E8A-4147-A177-3AD203B41FA5}">
                      <a16:colId xmlns:a16="http://schemas.microsoft.com/office/drawing/2014/main" val="2738524591"/>
                    </a:ext>
                  </a:extLst>
                </a:gridCol>
                <a:gridCol w="1295366">
                  <a:extLst>
                    <a:ext uri="{9D8B030D-6E8A-4147-A177-3AD203B41FA5}">
                      <a16:colId xmlns:a16="http://schemas.microsoft.com/office/drawing/2014/main" val="990915778"/>
                    </a:ext>
                  </a:extLst>
                </a:gridCol>
                <a:gridCol w="1295366">
                  <a:extLst>
                    <a:ext uri="{9D8B030D-6E8A-4147-A177-3AD203B41FA5}">
                      <a16:colId xmlns:a16="http://schemas.microsoft.com/office/drawing/2014/main" val="3934763246"/>
                    </a:ext>
                  </a:extLst>
                </a:gridCol>
                <a:gridCol w="1295366">
                  <a:extLst>
                    <a:ext uri="{9D8B030D-6E8A-4147-A177-3AD203B41FA5}">
                      <a16:colId xmlns:a16="http://schemas.microsoft.com/office/drawing/2014/main" val="4036008766"/>
                    </a:ext>
                  </a:extLst>
                </a:gridCol>
                <a:gridCol w="1295366">
                  <a:extLst>
                    <a:ext uri="{9D8B030D-6E8A-4147-A177-3AD203B41FA5}">
                      <a16:colId xmlns:a16="http://schemas.microsoft.com/office/drawing/2014/main" val="2585834336"/>
                    </a:ext>
                  </a:extLst>
                </a:gridCol>
              </a:tblGrid>
              <a:tr h="761640">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charset="0"/>
                          <a:ea typeface="黑体" charset="0"/>
                          <a:cs typeface="Times New Roman" charset="0"/>
                        </a:rPr>
                        <a:t>系统</a:t>
                      </a:r>
                      <a:r>
                        <a:rPr kumimoji="0" lang="zh-CN" altLang="en-US" sz="1800" b="0" i="0" u="none" strike="noStrike" cap="none" normalizeH="0" baseline="0" dirty="0">
                          <a:ln>
                            <a:noFill/>
                          </a:ln>
                          <a:solidFill>
                            <a:schemeClr val="tx1"/>
                          </a:solidFill>
                          <a:effectLst/>
                          <a:latin typeface="Times New Roman" charset="0"/>
                          <a:ea typeface="黑体" charset="0"/>
                          <a:cs typeface="Times New Roman" charset="0"/>
                        </a:rPr>
                        <a:t>名称</a:t>
                      </a:r>
                      <a:r>
                        <a:rPr kumimoji="0" lang="en-US" altLang="zh-CN" sz="1800" b="0" i="0" u="none" strike="noStrike" cap="none" normalizeH="0" baseline="0" dirty="0">
                          <a:ln>
                            <a:noFill/>
                          </a:ln>
                          <a:solidFill>
                            <a:schemeClr val="tx1"/>
                          </a:solidFill>
                          <a:effectLst/>
                          <a:latin typeface="Times New Roman" charset="0"/>
                          <a:ea typeface="黑体" charset="0"/>
                          <a:cs typeface="Times New Roman"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charset="0"/>
                          <a:ea typeface="黑体" charset="0"/>
                          <a:cs typeface="Times New Roman" charset="0"/>
                        </a:rPr>
                        <a:t>发布时间</a:t>
                      </a:r>
                      <a:endParaRPr kumimoji="0" lang="zh-CN" altLang="zh-CN" sz="1800" b="0" i="0" u="none" strike="noStrike"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charset="0"/>
                          <a:ea typeface="黑体" charset="0"/>
                          <a:cs typeface="Times New Roman" charset="0"/>
                        </a:rPr>
                        <a:t>峰值性能</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charset="0"/>
                          <a:ea typeface="黑体" charset="0"/>
                          <a:cs typeface="Times New Roman" charset="0"/>
                        </a:rPr>
                        <a:t>（</a:t>
                      </a:r>
                      <a:r>
                        <a:rPr kumimoji="0" lang="en-US" altLang="zh-CN" sz="1800" b="0" i="0" u="none" strike="noStrike" cap="none" normalizeH="0" baseline="0" dirty="0">
                          <a:ln>
                            <a:noFill/>
                          </a:ln>
                          <a:solidFill>
                            <a:schemeClr val="tx1"/>
                          </a:solidFill>
                          <a:effectLst/>
                          <a:latin typeface="Times New Roman" charset="0"/>
                          <a:ea typeface="黑体" charset="0"/>
                          <a:cs typeface="Times New Roman" charset="0"/>
                        </a:rPr>
                        <a:t>PFLOPS</a:t>
                      </a:r>
                      <a:r>
                        <a:rPr kumimoji="0" lang="zh-CN" altLang="zh-CN" sz="1800" b="0" i="0" u="none" strike="noStrike" cap="none" normalizeH="0" baseline="0" dirty="0">
                          <a:ln>
                            <a:noFill/>
                          </a:ln>
                          <a:solidFill>
                            <a:schemeClr val="tx1"/>
                          </a:solidFill>
                          <a:effectLst/>
                          <a:latin typeface="Times New Roman" charset="0"/>
                          <a:ea typeface="黑体" charset="0"/>
                          <a:cs typeface="Times New Roman" charset="0"/>
                        </a:rPr>
                        <a:t>）</a:t>
                      </a: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FF0000"/>
                          </a:solidFill>
                          <a:effectLst/>
                          <a:latin typeface="Times New Roman" charset="0"/>
                          <a:ea typeface="黑体" charset="0"/>
                          <a:cs typeface="Times New Roman" charset="0"/>
                        </a:rPr>
                        <a:t>绿色指标</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FF0000"/>
                          </a:solidFill>
                          <a:effectLst/>
                          <a:latin typeface="Times New Roman" charset="0"/>
                          <a:ea typeface="黑体" charset="0"/>
                          <a:cs typeface="Times New Roman" charset="0"/>
                        </a:rPr>
                        <a:t>（</a:t>
                      </a:r>
                      <a:r>
                        <a:rPr kumimoji="0" lang="en-US" altLang="zh-CN" sz="1800" b="0" i="0" u="none" strike="noStrike" cap="none" normalizeH="0" baseline="0" dirty="0">
                          <a:ln>
                            <a:noFill/>
                          </a:ln>
                          <a:solidFill>
                            <a:srgbClr val="FF0000"/>
                          </a:solidFill>
                          <a:effectLst/>
                          <a:latin typeface="Times New Roman" charset="0"/>
                          <a:ea typeface="黑体" charset="0"/>
                          <a:cs typeface="Times New Roman" charset="0"/>
                        </a:rPr>
                        <a:t>MFLOPS/W</a:t>
                      </a:r>
                      <a:r>
                        <a:rPr kumimoji="0" lang="zh-CN" altLang="zh-CN" sz="1800" b="0" i="0" u="none" strike="noStrike" cap="none" normalizeH="0" baseline="0" dirty="0">
                          <a:ln>
                            <a:noFill/>
                          </a:ln>
                          <a:solidFill>
                            <a:srgbClr val="FF0000"/>
                          </a:solidFill>
                          <a:effectLst/>
                          <a:latin typeface="Times New Roman" charset="0"/>
                          <a:ea typeface="黑体" charset="0"/>
                          <a:cs typeface="Times New Roman" charset="0"/>
                        </a:rPr>
                        <a:t>）</a:t>
                      </a: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charset="0"/>
                          <a:ea typeface="黑体" charset="0"/>
                          <a:cs typeface="Times New Roman" charset="0"/>
                        </a:rPr>
                        <a:t>总核数</a:t>
                      </a:r>
                      <a:endParaRPr kumimoji="0" lang="en-US" altLang="zh-CN" sz="1800" b="0" i="0" u="none" strike="noStrike"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charset="0"/>
                          <a:ea typeface="黑体" charset="0"/>
                          <a:cs typeface="Times New Roman" charset="0"/>
                        </a:rPr>
                        <a:t>体系架构</a:t>
                      </a:r>
                      <a:endParaRPr kumimoji="0" lang="zh-CN" altLang="zh-CN" sz="1800" b="1" i="0" u="none" strike="noStrike"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charset="0"/>
                          <a:ea typeface="黑体" charset="0"/>
                          <a:cs typeface="Times New Roman" charset="0"/>
                        </a:rPr>
                        <a:t>LINPACK</a:t>
                      </a:r>
                      <a:br>
                        <a:rPr kumimoji="0" lang="en-US" altLang="zh-CN" sz="1800" b="0" i="0" u="none" strike="noStrike" cap="none" normalizeH="0" baseline="0" dirty="0">
                          <a:ln>
                            <a:noFill/>
                          </a:ln>
                          <a:solidFill>
                            <a:schemeClr val="tx1"/>
                          </a:solidFill>
                          <a:effectLst/>
                          <a:latin typeface="Times New Roman" charset="0"/>
                          <a:ea typeface="黑体" charset="0"/>
                          <a:cs typeface="Times New Roman" charset="0"/>
                        </a:rPr>
                      </a:br>
                      <a:r>
                        <a:rPr kumimoji="0" lang="en-US" altLang="zh-CN" sz="1800" b="0" i="0" u="none" strike="noStrike" cap="none" normalizeH="0" baseline="0" dirty="0">
                          <a:ln>
                            <a:noFill/>
                          </a:ln>
                          <a:solidFill>
                            <a:schemeClr val="tx1"/>
                          </a:solidFill>
                          <a:effectLst/>
                          <a:latin typeface="Times New Roman" charset="0"/>
                          <a:ea typeface="黑体" charset="0"/>
                          <a:cs typeface="Times New Roman" charset="0"/>
                        </a:rPr>
                        <a:t>(PFLOPS)</a:t>
                      </a:r>
                      <a:endParaRPr kumimoji="0" lang="zh-CN" altLang="zh-CN" sz="1800" b="0" i="0" u="none" strike="noStrike"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70C0"/>
                          </a:solidFill>
                          <a:effectLst/>
                          <a:latin typeface="Times New Roman" charset="0"/>
                          <a:ea typeface="黑体" charset="0"/>
                          <a:cs typeface="Times New Roman" charset="0"/>
                        </a:rPr>
                        <a:t>HPCG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70C0"/>
                          </a:solidFill>
                          <a:effectLst/>
                          <a:latin typeface="Times New Roman" charset="0"/>
                          <a:ea typeface="黑体" charset="0"/>
                          <a:cs typeface="Times New Roman" charset="0"/>
                        </a:rPr>
                        <a:t>(PFLOPS/%)</a:t>
                      </a:r>
                      <a:endParaRPr kumimoji="0" lang="zh-CN" altLang="zh-CN" sz="1800" b="1" i="0" u="none" strike="noStrike"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accent1"/>
                          </a:solidFill>
                          <a:effectLst/>
                          <a:latin typeface="Times New Roman" charset="0"/>
                          <a:ea typeface="黑体" charset="0"/>
                          <a:cs typeface="Times New Roman" charset="0"/>
                        </a:rPr>
                        <a:t>GRAPH500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accent1"/>
                          </a:solidFill>
                          <a:effectLst/>
                          <a:latin typeface="Times New Roman" charset="0"/>
                          <a:ea typeface="黑体" charset="0"/>
                          <a:cs typeface="Times New Roman" charset="0"/>
                        </a:rPr>
                        <a:t>(GTEPS/</a:t>
                      </a:r>
                      <a:br>
                        <a:rPr kumimoji="0" lang="en-US" altLang="zh-CN" sz="1800" b="1" i="0" u="none" strike="noStrike" cap="none" normalizeH="0" baseline="0" dirty="0">
                          <a:ln>
                            <a:noFill/>
                          </a:ln>
                          <a:solidFill>
                            <a:schemeClr val="accent1"/>
                          </a:solidFill>
                          <a:effectLst/>
                          <a:latin typeface="Times New Roman" charset="0"/>
                          <a:ea typeface="黑体" charset="0"/>
                          <a:cs typeface="Times New Roman" charset="0"/>
                        </a:rPr>
                      </a:br>
                      <a:r>
                        <a:rPr kumimoji="0" lang="en-US" altLang="zh-CN" sz="1800" b="1" i="0" u="none" strike="noStrike" cap="none" normalizeH="0" baseline="0" dirty="0">
                          <a:ln>
                            <a:noFill/>
                          </a:ln>
                          <a:solidFill>
                            <a:schemeClr val="accent1"/>
                          </a:solidFill>
                          <a:effectLst/>
                          <a:latin typeface="Times New Roman" charset="0"/>
                          <a:ea typeface="黑体" charset="0"/>
                          <a:cs typeface="Times New Roman" charset="0"/>
                        </a:rPr>
                        <a:t>rank)</a:t>
                      </a:r>
                      <a:endParaRPr kumimoji="0" lang="zh-CN" altLang="zh-CN" sz="1800" b="1" i="0" u="none" strike="noStrike"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78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rgbClr val="FF0000"/>
                          </a:solidFill>
                          <a:effectLst/>
                          <a:latin typeface="Times New Roman" charset="0"/>
                          <a:ea typeface="黑体" charset="0"/>
                          <a:cs typeface="Times New Roman" charset="0"/>
                        </a:rPr>
                        <a:t>顶点</a:t>
                      </a: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201806</a:t>
                      </a:r>
                      <a:endParaRPr kumimoji="0" lang="zh-CN" altLang="zh-CN" sz="1800" b="1" i="0" u="none" strike="noStrike" kern="1200" cap="none" normalizeH="0" baseline="0" dirty="0">
                        <a:ln>
                          <a:noFill/>
                        </a:ln>
                        <a:solidFill>
                          <a:srgbClr val="FF000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187.66</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13889.05</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2,282,544</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众核异构</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122.30</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2.926/1.5</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2386012"/>
                  </a:ext>
                </a:extLst>
              </a:tr>
              <a:tr h="510902">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rPr>
                        <a:t>太湖之光</a:t>
                      </a:r>
                      <a:endPar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201606</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125.44</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6051.13</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10,649,600</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主从众核</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93.02</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0.481/0.4</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23755.7/2</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78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Sierra/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201806</a:t>
                      </a:r>
                      <a:endParaRPr kumimoji="0" lang="zh-CN" altLang="zh-CN" sz="1800" b="1" i="0" u="none" strike="noStrike" kern="1200" cap="none" normalizeH="0" baseline="0" dirty="0">
                        <a:ln>
                          <a:noFill/>
                        </a:ln>
                        <a:solidFill>
                          <a:srgbClr val="FF000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119.19</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1,572,480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众核异构</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71.61</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1.796/1.5</a:t>
                      </a:r>
                      <a:endParaRPr kumimoji="0" lang="zh-CN" altLang="en-US"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a:t>
                      </a:r>
                      <a:endParaRPr kumimoji="0" lang="zh-CN" altLang="en-US"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268190"/>
                  </a:ext>
                </a:extLst>
              </a:tr>
              <a:tr h="510902">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kern="1200" cap="none" normalizeH="0" baseline="0" dirty="0">
                          <a:ln>
                            <a:noFill/>
                          </a:ln>
                          <a:solidFill>
                            <a:srgbClr val="FF0000"/>
                          </a:solidFill>
                          <a:effectLst/>
                          <a:latin typeface="Times New Roman" charset="0"/>
                          <a:ea typeface="黑体" charset="0"/>
                          <a:cs typeface="Times New Roman" charset="0"/>
                        </a:rPr>
                        <a:t>天河</a:t>
                      </a: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2A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201806</a:t>
                      </a:r>
                      <a:endParaRPr kumimoji="0" lang="zh-CN" altLang="zh-CN" sz="1800" b="1" i="0" u="none" strike="noStrike" kern="1200" cap="none" normalizeH="0" baseline="0" dirty="0">
                        <a:ln>
                          <a:noFill/>
                        </a:ln>
                        <a:solidFill>
                          <a:srgbClr val="FF000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100.68</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3324.56</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4,981,760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众核异构</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61.44</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a:t>
                      </a:r>
                      <a:endParaRPr kumimoji="0" lang="zh-CN" altLang="en-US"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2061.5/10</a:t>
                      </a:r>
                      <a:endParaRPr kumimoji="0" lang="zh-CN" altLang="en-US"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78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ABCI/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Times New Roman" charset="0"/>
                          <a:ea typeface="黑体" charset="0"/>
                          <a:cs typeface="Times New Roman" charset="0"/>
                        </a:rPr>
                        <a:t>201806</a:t>
                      </a:r>
                      <a:endParaRPr kumimoji="0" lang="zh-CN" altLang="zh-CN" sz="1800" b="1" i="0" u="none" strike="noStrike" kern="1200" cap="none" normalizeH="0" baseline="0" dirty="0">
                        <a:ln>
                          <a:noFill/>
                        </a:ln>
                        <a:solidFill>
                          <a:srgbClr val="FF000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32.58</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391,680</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众核异构</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19.88</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4519125"/>
                  </a:ext>
                </a:extLst>
              </a:tr>
              <a:tr h="510902">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1"/>
                          </a:solidFill>
                          <a:effectLst/>
                          <a:latin typeface="Times New Roman" charset="0"/>
                          <a:ea typeface="黑体" charset="0"/>
                          <a:cs typeface="Times New Roman" charset="0"/>
                        </a:rPr>
                        <a:t>代恩特峰</a:t>
                      </a:r>
                      <a:endPar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201706</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25.33</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8622.36</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361,760</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众核异构</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19.59</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0.486/1.9</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7847">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rPr>
                        <a:t>泰坦</a:t>
                      </a: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(K20x)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201211</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27.11</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2142.77</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560,640</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众核异构</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17.59</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0.322/1.2</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132.14/61</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9704063"/>
                  </a:ext>
                </a:extLst>
              </a:tr>
              <a:tr h="477847">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rPr>
                        <a:t>红杉</a:t>
                      </a: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(BQC)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201206</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20.13</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2176.58</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Times New Roman" charset="0"/>
                          <a:ea typeface="黑体" charset="0"/>
                          <a:cs typeface="Times New Roman" charset="0"/>
                        </a:rPr>
                        <a:t>1,572,864</a:t>
                      </a:r>
                      <a:endParaRPr kumimoji="0" lang="zh-CN" altLang="zh-CN" sz="1800" b="0"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Times New Roman" charset="0"/>
                          <a:ea typeface="黑体" charset="0"/>
                          <a:cs typeface="Times New Roman" charset="0"/>
                        </a:rPr>
                        <a:t>众核</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charset="2"/>
                        <a:defRPr sz="2600">
                          <a:solidFill>
                            <a:schemeClr val="tx1"/>
                          </a:solidFill>
                          <a:latin typeface="Arial" charset="0"/>
                          <a:ea typeface="黑体" charset="0"/>
                        </a:defRPr>
                      </a:lvl1pPr>
                      <a:lvl2pPr marL="742950" indent="-285750">
                        <a:spcBef>
                          <a:spcPct val="20000"/>
                        </a:spcBef>
                        <a:buClr>
                          <a:schemeClr val="accent2"/>
                        </a:buClr>
                        <a:buSzPct val="60000"/>
                        <a:buFont typeface="Wingdings" charset="2"/>
                        <a:defRPr sz="2200">
                          <a:solidFill>
                            <a:srgbClr val="0033CC"/>
                          </a:solidFill>
                          <a:latin typeface="Arial" charset="0"/>
                          <a:ea typeface="黑体" charset="0"/>
                        </a:defRPr>
                      </a:lvl2pPr>
                      <a:lvl3pPr marL="1143000" indent="-228600">
                        <a:spcBef>
                          <a:spcPct val="20000"/>
                        </a:spcBef>
                        <a:buClr>
                          <a:schemeClr val="accent1"/>
                        </a:buClr>
                        <a:buSzPct val="65000"/>
                        <a:buFont typeface="Wingdings" charset="2"/>
                        <a:defRPr sz="2000">
                          <a:solidFill>
                            <a:schemeClr val="tx1"/>
                          </a:solidFill>
                          <a:latin typeface="Arial" charset="0"/>
                          <a:ea typeface="黑体" charset="0"/>
                        </a:defRPr>
                      </a:lvl3pPr>
                      <a:lvl4pPr marL="1600200" indent="-228600">
                        <a:spcBef>
                          <a:spcPct val="20000"/>
                        </a:spcBef>
                        <a:buClr>
                          <a:schemeClr val="accent2"/>
                        </a:buClr>
                        <a:buSzPct val="70000"/>
                        <a:buFont typeface="Wingdings" charset="2"/>
                        <a:defRPr>
                          <a:solidFill>
                            <a:schemeClr val="tx1"/>
                          </a:solidFill>
                          <a:latin typeface="Arial" charset="0"/>
                          <a:ea typeface="黑体" charset="0"/>
                        </a:defRPr>
                      </a:lvl4pPr>
                      <a:lvl5pPr marL="2057400" indent="-228600">
                        <a:spcBef>
                          <a:spcPct val="20000"/>
                        </a:spcBef>
                        <a:buClr>
                          <a:schemeClr val="accent1"/>
                        </a:buClr>
                        <a:buSzPct val="75000"/>
                        <a:buFont typeface="Wingdings" charset="2"/>
                        <a:defRPr>
                          <a:solidFill>
                            <a:schemeClr val="tx1"/>
                          </a:solidFill>
                          <a:latin typeface="Arial" charset="0"/>
                          <a:ea typeface="黑体"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ea typeface="黑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solidFill>
                          <a:effectLst/>
                          <a:latin typeface="Times New Roman" charset="0"/>
                          <a:ea typeface="黑体" charset="0"/>
                          <a:cs typeface="Times New Roman" charset="0"/>
                        </a:rPr>
                        <a:t>17.17</a:t>
                      </a:r>
                      <a:endParaRPr kumimoji="0" lang="zh-CN" altLang="zh-CN" sz="1800" b="1" i="0" u="none" strike="noStrike" kern="1200" cap="none" normalizeH="0" baseline="0" dirty="0">
                        <a:ln>
                          <a:noFill/>
                        </a:ln>
                        <a:solidFill>
                          <a:schemeClr val="tx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70C0"/>
                          </a:solidFill>
                          <a:effectLst/>
                          <a:latin typeface="Times New Roman" charset="0"/>
                          <a:ea typeface="黑体" charset="0"/>
                          <a:cs typeface="Times New Roman" charset="0"/>
                        </a:rPr>
                        <a:t>0.330/1.6</a:t>
                      </a:r>
                      <a:endParaRPr kumimoji="0" lang="zh-CN" altLang="zh-CN" sz="1800" b="1" i="0" u="none" strike="noStrike" kern="1200" cap="none" normalizeH="0" baseline="0" dirty="0">
                        <a:ln>
                          <a:noFill/>
                        </a:ln>
                        <a:solidFill>
                          <a:srgbClr val="0070C0"/>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accent1"/>
                          </a:solidFill>
                          <a:effectLst/>
                          <a:latin typeface="Times New Roman" charset="0"/>
                          <a:ea typeface="黑体" charset="0"/>
                          <a:cs typeface="Times New Roman" charset="0"/>
                        </a:rPr>
                        <a:t>23751/3</a:t>
                      </a:r>
                      <a:endParaRPr kumimoji="0" lang="zh-CN" altLang="zh-CN" sz="1800" b="1" i="0" u="none" strike="noStrike" kern="1200" cap="none" normalizeH="0" baseline="0" dirty="0">
                        <a:ln>
                          <a:noFill/>
                        </a:ln>
                        <a:solidFill>
                          <a:schemeClr val="accent1"/>
                        </a:solidFill>
                        <a:effectLst/>
                        <a:latin typeface="Times New Roman" charset="0"/>
                        <a:ea typeface="黑体" charset="0"/>
                        <a:cs typeface="Times New Roman" charset="0"/>
                      </a:endParaRPr>
                    </a:p>
                  </a:txBody>
                  <a:tcPr marL="38576" marR="385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5599465"/>
                  </a:ext>
                </a:extLst>
              </a:tr>
            </a:tbl>
          </a:graphicData>
        </a:graphic>
      </p:graphicFrame>
      <p:sp>
        <p:nvSpPr>
          <p:cNvPr id="5" name="文本框 4"/>
          <p:cNvSpPr txBox="1"/>
          <p:nvPr/>
        </p:nvSpPr>
        <p:spPr>
          <a:xfrm>
            <a:off x="7680176" y="1013268"/>
            <a:ext cx="3902223" cy="5262979"/>
          </a:xfrm>
          <a:prstGeom prst="rect">
            <a:avLst/>
          </a:prstGeom>
          <a:noFill/>
          <a:ln w="38100">
            <a:solidFill>
              <a:srgbClr val="FF0000"/>
            </a:solidFill>
          </a:ln>
        </p:spPr>
        <p:txBody>
          <a:bodyPr wrap="square" rtlCol="0">
            <a:spAutoFit/>
          </a:bodyPr>
          <a:lstStyle/>
          <a:p>
            <a:pPr algn="r"/>
            <a:endParaRPr lang="en-US" altLang="zh-CN" sz="2400"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b="1" dirty="0"/>
          </a:p>
          <a:p>
            <a:pPr algn="r"/>
            <a:endParaRPr lang="en-US" altLang="zh-CN" sz="2400" dirty="0"/>
          </a:p>
          <a:p>
            <a:pPr algn="r"/>
            <a:endParaRPr lang="zh-CN" altLang="en-US" sz="2400" dirty="0"/>
          </a:p>
        </p:txBody>
      </p:sp>
    </p:spTree>
    <p:extLst>
      <p:ext uri="{BB962C8B-B14F-4D97-AF65-F5344CB8AC3E}">
        <p14:creationId xmlns:p14="http://schemas.microsoft.com/office/powerpoint/2010/main" val="732097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4997"/>
            <a:ext cx="12192000" cy="1139825"/>
          </a:xfrm>
        </p:spPr>
        <p:txBody>
          <a:bodyPr/>
          <a:lstStyle/>
          <a:p>
            <a:pPr algn="ctr"/>
            <a:r>
              <a:rPr lang="zh-CN" altLang="en-US" dirty="0">
                <a:latin typeface="华文新魏" panose="02010800040101010101" pitchFamily="2" charset="-122"/>
                <a:ea typeface="华文新魏" panose="02010800040101010101" pitchFamily="2" charset="-122"/>
              </a:rPr>
              <a:t>稀疏问题的求解在超级计算机上面临困难</a:t>
            </a:r>
            <a:endParaRPr lang="en-US"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29</a:t>
            </a:fld>
            <a:endParaRPr lang="zh-CN" altLang="en-US">
              <a:latin typeface="华文新魏" panose="02010800040101010101" pitchFamily="2" charset="-122"/>
              <a:ea typeface="华文新魏" panose="0201080004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815318427"/>
              </p:ext>
            </p:extLst>
          </p:nvPr>
        </p:nvGraphicFramePr>
        <p:xfrm>
          <a:off x="1055440" y="1065484"/>
          <a:ext cx="9289032" cy="5178154"/>
        </p:xfrm>
        <a:graphic>
          <a:graphicData uri="http://schemas.openxmlformats.org/drawingml/2006/table">
            <a:tbl>
              <a:tblPr firstRow="1" bandRow="1">
                <a:tableStyleId>{5940675A-B579-460E-94D1-54222C63F5DA}</a:tableStyleId>
              </a:tblPr>
              <a:tblGrid>
                <a:gridCol w="2304257">
                  <a:extLst>
                    <a:ext uri="{9D8B030D-6E8A-4147-A177-3AD203B41FA5}">
                      <a16:colId xmlns:a16="http://schemas.microsoft.com/office/drawing/2014/main" val="2347960990"/>
                    </a:ext>
                  </a:extLst>
                </a:gridCol>
                <a:gridCol w="2088232">
                  <a:extLst>
                    <a:ext uri="{9D8B030D-6E8A-4147-A177-3AD203B41FA5}">
                      <a16:colId xmlns:a16="http://schemas.microsoft.com/office/drawing/2014/main" val="1917247991"/>
                    </a:ext>
                  </a:extLst>
                </a:gridCol>
                <a:gridCol w="4896543">
                  <a:extLst>
                    <a:ext uri="{9D8B030D-6E8A-4147-A177-3AD203B41FA5}">
                      <a16:colId xmlns:a16="http://schemas.microsoft.com/office/drawing/2014/main" val="3617146261"/>
                    </a:ext>
                  </a:extLst>
                </a:gridCol>
              </a:tblGrid>
              <a:tr h="395380">
                <a:tc>
                  <a:txBody>
                    <a:bodyPr/>
                    <a:lstStyle/>
                    <a:p>
                      <a:pPr algn="ctr"/>
                      <a:r>
                        <a:rPr lang="zh-CN" altLang="en-US" dirty="0"/>
                        <a:t>评测程序</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a:latin typeface="黑体" panose="02010609060101010101" pitchFamily="49" charset="-122"/>
                          <a:ea typeface="黑体" panose="02010609060101010101" pitchFamily="49" charset="-122"/>
                        </a:rPr>
                        <a:t>求解问题</a:t>
                      </a:r>
                    </a:p>
                  </a:txBody>
                  <a:tcPr anchor="ctr"/>
                </a:tc>
                <a:tc>
                  <a:txBody>
                    <a:bodyPr/>
                    <a:lstStyle/>
                    <a:p>
                      <a:pPr algn="ctr"/>
                      <a:r>
                        <a:rPr lang="zh-CN" altLang="en-US" dirty="0">
                          <a:latin typeface="黑体" panose="02010609060101010101" pitchFamily="49" charset="-122"/>
                          <a:ea typeface="黑体" panose="02010609060101010101" pitchFamily="49" charset="-122"/>
                        </a:rPr>
                        <a:t>核心计算</a:t>
                      </a:r>
                    </a:p>
                  </a:txBody>
                  <a:tcPr anchor="ctr"/>
                </a:tc>
                <a:extLst>
                  <a:ext uri="{0D108BD9-81ED-4DB2-BD59-A6C34878D82A}">
                    <a16:rowId xmlns:a16="http://schemas.microsoft.com/office/drawing/2014/main" val="2713667201"/>
                  </a:ext>
                </a:extLst>
              </a:tr>
              <a:tr h="1548836">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高性能共轭梯度法求解测试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HPCG</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http://www.hpcg-benchmark.org/)</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偏微分方程数值解</a:t>
                      </a:r>
                    </a:p>
                  </a:txBody>
                  <a:tcPr anchor="ctr"/>
                </a:tc>
                <a:tc>
                  <a:txBody>
                    <a:bodyPr/>
                    <a:lstStyle/>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953590997"/>
                  </a:ext>
                </a:extLst>
              </a:tr>
              <a:tr h="1554112">
                <a:tc>
                  <a:txBody>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GRAPH 500 BFS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(https://graph500.org/)</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基于图的数据密集型计算</a:t>
                      </a:r>
                    </a:p>
                  </a:txBody>
                  <a:tcPr anchor="ctr"/>
                </a:tc>
                <a:tc>
                  <a:txBody>
                    <a:bodyPr/>
                    <a:lstStyle/>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3338440316"/>
                  </a:ext>
                </a:extLst>
              </a:tr>
              <a:tr h="1679826">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数值线性代数求解测试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LINPACK</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https://www.top500.org/project/linpack/)</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稠密方程数值解</a:t>
                      </a:r>
                    </a:p>
                  </a:txBody>
                  <a:tcPr anchor="ctr"/>
                </a:tc>
                <a:tc>
                  <a:txBody>
                    <a:bodyPr/>
                    <a:lstStyle/>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3356714849"/>
                  </a:ext>
                </a:extLst>
              </a:tr>
            </a:tbl>
          </a:graphicData>
        </a:graphic>
      </p:graphicFrame>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4751311"/>
            <a:ext cx="2943225" cy="12954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548" y="1565327"/>
            <a:ext cx="1512168" cy="1344639"/>
          </a:xfrm>
          <a:prstGeom prst="rect">
            <a:avLst/>
          </a:prstGeom>
        </p:spPr>
      </p:pic>
      <p:sp>
        <p:nvSpPr>
          <p:cNvPr id="17" name="文本框 16"/>
          <p:cNvSpPr txBox="1"/>
          <p:nvPr/>
        </p:nvSpPr>
        <p:spPr>
          <a:xfrm>
            <a:off x="6181799" y="1937266"/>
            <a:ext cx="1569660" cy="369332"/>
          </a:xfrm>
          <a:prstGeom prst="rect">
            <a:avLst/>
          </a:prstGeom>
          <a:noFill/>
        </p:spPr>
        <p:txBody>
          <a:bodyPr wrap="none" rtlCol="0">
            <a:spAutoFit/>
          </a:bodyPr>
          <a:lstStyle/>
          <a:p>
            <a:r>
              <a:rPr lang="zh-CN" altLang="en-US" dirty="0"/>
              <a:t>稀疏矩阵求解</a:t>
            </a:r>
          </a:p>
        </p:txBody>
      </p:sp>
      <p:sp>
        <p:nvSpPr>
          <p:cNvPr id="25" name="文本框 24"/>
          <p:cNvSpPr txBox="1"/>
          <p:nvPr/>
        </p:nvSpPr>
        <p:spPr>
          <a:xfrm>
            <a:off x="6528047" y="3581049"/>
            <a:ext cx="877163" cy="369332"/>
          </a:xfrm>
          <a:prstGeom prst="rect">
            <a:avLst/>
          </a:prstGeom>
          <a:noFill/>
        </p:spPr>
        <p:txBody>
          <a:bodyPr wrap="none" rtlCol="0">
            <a:spAutoFit/>
          </a:bodyPr>
          <a:lstStyle/>
          <a:p>
            <a:r>
              <a:rPr lang="zh-CN" altLang="en-US" dirty="0"/>
              <a:t>图遍历</a:t>
            </a:r>
          </a:p>
        </p:txBody>
      </p:sp>
      <p:pic>
        <p:nvPicPr>
          <p:cNvPr id="18" name="图片 17"/>
          <p:cNvPicPr>
            <a:picLocks noChangeAspect="1"/>
          </p:cNvPicPr>
          <p:nvPr/>
        </p:nvPicPr>
        <p:blipFill>
          <a:blip r:embed="rId5"/>
          <a:stretch>
            <a:fillRect/>
          </a:stretch>
        </p:blipFill>
        <p:spPr>
          <a:xfrm>
            <a:off x="8333261" y="3057651"/>
            <a:ext cx="1416128" cy="1416128"/>
          </a:xfrm>
          <a:prstGeom prst="rect">
            <a:avLst/>
          </a:prstGeom>
        </p:spPr>
      </p:pic>
      <p:sp>
        <p:nvSpPr>
          <p:cNvPr id="27" name="文本框 26"/>
          <p:cNvSpPr txBox="1"/>
          <p:nvPr/>
        </p:nvSpPr>
        <p:spPr>
          <a:xfrm>
            <a:off x="6066382" y="5075845"/>
            <a:ext cx="1338828" cy="646331"/>
          </a:xfrm>
          <a:prstGeom prst="rect">
            <a:avLst/>
          </a:prstGeom>
          <a:noFill/>
        </p:spPr>
        <p:txBody>
          <a:bodyPr wrap="none" rtlCol="0">
            <a:spAutoFit/>
          </a:bodyPr>
          <a:lstStyle/>
          <a:p>
            <a:pPr algn="ctr"/>
            <a:r>
              <a:rPr lang="zh-CN" altLang="en-US" dirty="0"/>
              <a:t>稠密方程</a:t>
            </a:r>
            <a:br>
              <a:rPr lang="en-US" altLang="zh-CN" dirty="0"/>
            </a:br>
            <a:r>
              <a:rPr lang="zh-CN" altLang="en-US" dirty="0"/>
              <a:t>直接法求解</a:t>
            </a:r>
          </a:p>
        </p:txBody>
      </p:sp>
      <p:sp>
        <p:nvSpPr>
          <p:cNvPr id="19" name="文本框 18"/>
          <p:cNvSpPr txBox="1"/>
          <p:nvPr/>
        </p:nvSpPr>
        <p:spPr>
          <a:xfrm>
            <a:off x="911424" y="1482913"/>
            <a:ext cx="10153128" cy="3046988"/>
          </a:xfrm>
          <a:prstGeom prst="rect">
            <a:avLst/>
          </a:prstGeom>
          <a:noFill/>
          <a:ln w="38100">
            <a:solidFill>
              <a:srgbClr val="FF0000"/>
            </a:solidFill>
          </a:ln>
        </p:spPr>
        <p:txBody>
          <a:bodyPr wrap="square" rtlCol="0">
            <a:spAutoFit/>
          </a:bodyPr>
          <a:lstStyle/>
          <a:p>
            <a:pPr algn="r"/>
            <a:endParaRPr lang="en-US" altLang="zh-CN" sz="2400" dirty="0"/>
          </a:p>
          <a:p>
            <a:pPr algn="r"/>
            <a:endParaRPr lang="en-US" altLang="zh-CN" sz="2400" b="1" dirty="0"/>
          </a:p>
          <a:p>
            <a:pPr algn="r"/>
            <a:r>
              <a:rPr lang="zh-CN" altLang="en-US" sz="2400" b="1" dirty="0"/>
              <a:t>稀</a:t>
            </a:r>
            <a:endParaRPr lang="en-US" altLang="zh-CN" sz="2400" b="1" dirty="0"/>
          </a:p>
          <a:p>
            <a:pPr algn="r"/>
            <a:r>
              <a:rPr lang="zh-CN" altLang="en-US" sz="2400" b="1" dirty="0"/>
              <a:t>疏</a:t>
            </a:r>
            <a:endParaRPr lang="en-US" altLang="zh-CN" sz="2400" b="1" dirty="0"/>
          </a:p>
          <a:p>
            <a:pPr algn="r"/>
            <a:r>
              <a:rPr lang="zh-CN" altLang="en-US" sz="2400" b="1" dirty="0"/>
              <a:t>问</a:t>
            </a:r>
            <a:endParaRPr lang="en-US" altLang="zh-CN" sz="2400" b="1" dirty="0"/>
          </a:p>
          <a:p>
            <a:pPr algn="r"/>
            <a:r>
              <a:rPr lang="zh-CN" altLang="en-US" sz="2400" b="1" dirty="0"/>
              <a:t>题</a:t>
            </a:r>
            <a:endParaRPr lang="en-US" altLang="zh-CN" sz="2400" b="1" dirty="0"/>
          </a:p>
          <a:p>
            <a:pPr algn="r"/>
            <a:endParaRPr lang="en-US" altLang="zh-CN" sz="2400" dirty="0"/>
          </a:p>
          <a:p>
            <a:pPr algn="r"/>
            <a:endParaRPr lang="zh-CN" altLang="en-US" sz="2400" dirty="0"/>
          </a:p>
        </p:txBody>
      </p:sp>
    </p:spTree>
    <p:extLst>
      <p:ext uri="{BB962C8B-B14F-4D97-AF65-F5344CB8AC3E}">
        <p14:creationId xmlns:p14="http://schemas.microsoft.com/office/powerpoint/2010/main" val="146231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24000" y="357167"/>
            <a:ext cx="9144000" cy="815975"/>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a:ea typeface="宋体" charset="-122"/>
              </a:defRPr>
            </a:lvl2pPr>
            <a:lvl3pPr algn="ctr" rtl="0" eaLnBrk="0" fontAlgn="base" hangingPunct="0">
              <a:spcBef>
                <a:spcPct val="0"/>
              </a:spcBef>
              <a:spcAft>
                <a:spcPct val="0"/>
              </a:spcAft>
              <a:defRPr sz="4400">
                <a:solidFill>
                  <a:schemeClr val="tx1"/>
                </a:solidFill>
                <a:latin typeface="Calibri"/>
                <a:ea typeface="宋体" charset="-122"/>
              </a:defRPr>
            </a:lvl3pPr>
            <a:lvl4pPr algn="ctr" rtl="0" eaLnBrk="0" fontAlgn="base" hangingPunct="0">
              <a:spcBef>
                <a:spcPct val="0"/>
              </a:spcBef>
              <a:spcAft>
                <a:spcPct val="0"/>
              </a:spcAft>
              <a:defRPr sz="4400">
                <a:solidFill>
                  <a:schemeClr val="tx1"/>
                </a:solidFill>
                <a:latin typeface="Calibri"/>
                <a:ea typeface="宋体" charset="-122"/>
              </a:defRPr>
            </a:lvl4pPr>
            <a:lvl5pPr algn="ctr" rtl="0" eaLnBrk="0" fontAlgn="base" hangingPunct="0">
              <a:spcBef>
                <a:spcPct val="0"/>
              </a:spcBef>
              <a:spcAft>
                <a:spcPct val="0"/>
              </a:spcAft>
              <a:defRPr sz="4400">
                <a:solidFill>
                  <a:schemeClr val="tx1"/>
                </a:solidFill>
                <a:latin typeface="Calibri"/>
                <a:ea typeface="宋体" charset="-122"/>
              </a:defRPr>
            </a:lvl5pPr>
            <a:lvl6pPr marL="457200" algn="ctr" rtl="0" eaLnBrk="0" fontAlgn="base" hangingPunct="0">
              <a:spcBef>
                <a:spcPct val="0"/>
              </a:spcBef>
              <a:spcAft>
                <a:spcPct val="0"/>
              </a:spcAft>
              <a:defRPr sz="4400">
                <a:solidFill>
                  <a:schemeClr val="tx1"/>
                </a:solidFill>
                <a:latin typeface="Calibri"/>
                <a:ea typeface="宋体" charset="-122"/>
              </a:defRPr>
            </a:lvl6pPr>
            <a:lvl7pPr marL="914400" algn="ctr" rtl="0" eaLnBrk="0" fontAlgn="base" hangingPunct="0">
              <a:spcBef>
                <a:spcPct val="0"/>
              </a:spcBef>
              <a:spcAft>
                <a:spcPct val="0"/>
              </a:spcAft>
              <a:defRPr sz="4400">
                <a:solidFill>
                  <a:schemeClr val="tx1"/>
                </a:solidFill>
                <a:latin typeface="Calibri"/>
                <a:ea typeface="宋体" charset="-122"/>
              </a:defRPr>
            </a:lvl7pPr>
            <a:lvl8pPr marL="1371600" algn="ctr" rtl="0" eaLnBrk="0" fontAlgn="base" hangingPunct="0">
              <a:spcBef>
                <a:spcPct val="0"/>
              </a:spcBef>
              <a:spcAft>
                <a:spcPct val="0"/>
              </a:spcAft>
              <a:defRPr sz="4400">
                <a:solidFill>
                  <a:schemeClr val="tx1"/>
                </a:solidFill>
                <a:latin typeface="Calibri"/>
                <a:ea typeface="宋体" charset="-122"/>
              </a:defRPr>
            </a:lvl8pPr>
            <a:lvl9pPr marL="1828800" algn="ctr" rtl="0" eaLnBrk="0" fontAlgn="base" hangingPunct="0">
              <a:spcBef>
                <a:spcPct val="0"/>
              </a:spcBef>
              <a:spcAft>
                <a:spcPct val="0"/>
              </a:spcAft>
              <a:defRPr sz="4400">
                <a:solidFill>
                  <a:schemeClr val="tx1"/>
                </a:solidFill>
                <a:latin typeface="Calibri"/>
                <a:ea typeface="宋体" charset="-122"/>
              </a:defRPr>
            </a:lvl9pPr>
          </a:lstStyle>
          <a:p>
            <a:pPr marL="179388" marR="0" lvl="0" indent="722313" algn="l" defTabSz="914400" rtl="0" eaLnBrk="0" fontAlgn="base" latinLnBrk="0" hangingPunct="0">
              <a:lnSpc>
                <a:spcPct val="100000"/>
              </a:lnSpc>
              <a:spcBef>
                <a:spcPct val="0"/>
              </a:spcBef>
              <a:spcAft>
                <a:spcPct val="0"/>
              </a:spcAft>
              <a:buClr>
                <a:srgbClr val="FFC000"/>
              </a:buClr>
              <a:buSzPct val="85000"/>
              <a:buFont typeface="Wingdings" pitchFamily="2" charset="2"/>
              <a:buChar char="u"/>
              <a:tabLst/>
              <a:defRPr/>
            </a:pPr>
            <a:r>
              <a:rPr kumimoji="0" lang="zh-CN" altLang="en-US"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j-cs"/>
              </a:rPr>
              <a:t>超级计算应用</a:t>
            </a:r>
          </a:p>
        </p:txBody>
      </p:sp>
      <p:sp>
        <p:nvSpPr>
          <p:cNvPr id="3" name="文本框 2"/>
          <p:cNvSpPr txBox="1"/>
          <p:nvPr/>
        </p:nvSpPr>
        <p:spPr>
          <a:xfrm>
            <a:off x="1402395" y="1499974"/>
            <a:ext cx="93872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panose="020B0503020204020204" pitchFamily="34" charset="-122"/>
                <a:ea typeface="微软雅黑" panose="020B0503020204020204" pitchFamily="34" charset="-122"/>
              </a:rPr>
              <a:t>超级</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计算可以帮助我们快速求解最富有挑战性的计算和数据分析问题：</a:t>
            </a:r>
          </a:p>
        </p:txBody>
      </p:sp>
      <p:sp>
        <p:nvSpPr>
          <p:cNvPr id="4" name="内容占位符 3"/>
          <p:cNvSpPr txBox="1">
            <a:spLocks/>
          </p:cNvSpPr>
          <p:nvPr/>
        </p:nvSpPr>
        <p:spPr>
          <a:xfrm>
            <a:off x="1847528" y="2343094"/>
            <a:ext cx="4171950" cy="326866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Science</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Global climate modeling</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Astrophysical modeling</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Biology: </a:t>
            </a: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genomics</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protein folding; drug design</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Computational Chemistry</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Computational Material Sciences and </a:t>
            </a:r>
            <a:r>
              <a:rPr kumimoji="0" lang="en-US" altLang="zh-CN" sz="16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Nanosciences</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Business</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Financial and economic modeling</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Transaction processing, web services and search engines</a:t>
            </a:r>
          </a:p>
        </p:txBody>
      </p:sp>
      <p:sp>
        <p:nvSpPr>
          <p:cNvPr id="5" name="内容占位符 4"/>
          <p:cNvSpPr txBox="1">
            <a:spLocks/>
          </p:cNvSpPr>
          <p:nvPr/>
        </p:nvSpPr>
        <p:spPr>
          <a:xfrm>
            <a:off x="6100937" y="2315782"/>
            <a:ext cx="4302125" cy="326866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Engineering</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Crash simulation</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Semiconductor design</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Earthquake and structural modeling</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Computation fluid dynamics (airplane design)</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Combustion (engine design)</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Oil field applications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Defense</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Nuclear weapons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test by simulations</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Cryptography</a:t>
            </a:r>
          </a:p>
        </p:txBody>
      </p:sp>
    </p:spTree>
    <p:extLst>
      <p:ext uri="{BB962C8B-B14F-4D97-AF65-F5344CB8AC3E}">
        <p14:creationId xmlns:p14="http://schemas.microsoft.com/office/powerpoint/2010/main" val="18963122"/>
      </p:ext>
    </p:extLst>
  </p:cSld>
  <p:clrMapOvr>
    <a:masterClrMapping/>
  </p:clrMapOvr>
  <p:transition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2" y="404664"/>
            <a:ext cx="12187678" cy="1139825"/>
          </a:xfrm>
        </p:spPr>
        <p:txBody>
          <a:bodyPr/>
          <a:lstStyle/>
          <a:p>
            <a:pPr algn="ctr"/>
            <a:r>
              <a:rPr lang="zh-CN" altLang="en-US" dirty="0">
                <a:latin typeface="华文新魏" panose="02010800040101010101" pitchFamily="2" charset="-122"/>
                <a:ea typeface="华文新魏" panose="02010800040101010101" pitchFamily="2" charset="-122"/>
              </a:rPr>
              <a:t>稀疏问题的计算挑战</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cs typeface="Times New Roman" panose="02020603050405020304" pitchFamily="18" charset="0"/>
              </a:rPr>
              <a:pPr/>
              <a:t>30</a:t>
            </a:fld>
            <a:endParaRPr lang="zh-CN" altLang="en-US" dirty="0">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16" name="图片 15"/>
          <p:cNvPicPr>
            <a:picLocks noChangeAspect="1"/>
          </p:cNvPicPr>
          <p:nvPr/>
        </p:nvPicPr>
        <p:blipFill>
          <a:blip r:embed="rId2"/>
          <a:stretch>
            <a:fillRect/>
          </a:stretch>
        </p:blipFill>
        <p:spPr>
          <a:xfrm>
            <a:off x="263352" y="1713582"/>
            <a:ext cx="5040560" cy="2232248"/>
          </a:xfrm>
          <a:prstGeom prst="rect">
            <a:avLst/>
          </a:prstGeom>
        </p:spPr>
      </p:pic>
      <p:pic>
        <p:nvPicPr>
          <p:cNvPr id="17" name="图片 16"/>
          <p:cNvPicPr>
            <a:picLocks noChangeAspect="1"/>
          </p:cNvPicPr>
          <p:nvPr/>
        </p:nvPicPr>
        <p:blipFill>
          <a:blip r:embed="rId3"/>
          <a:stretch>
            <a:fillRect/>
          </a:stretch>
        </p:blipFill>
        <p:spPr>
          <a:xfrm>
            <a:off x="5015880" y="1785590"/>
            <a:ext cx="3283050" cy="1849467"/>
          </a:xfrm>
          <a:prstGeom prst="rect">
            <a:avLst/>
          </a:prstGeom>
        </p:spPr>
      </p:pic>
      <p:pic>
        <p:nvPicPr>
          <p:cNvPr id="19" name="图片 18"/>
          <p:cNvPicPr>
            <a:picLocks noChangeAspect="1"/>
          </p:cNvPicPr>
          <p:nvPr/>
        </p:nvPicPr>
        <p:blipFill>
          <a:blip r:embed="rId4"/>
          <a:stretch>
            <a:fillRect/>
          </a:stretch>
        </p:blipFill>
        <p:spPr>
          <a:xfrm>
            <a:off x="8737600" y="1662893"/>
            <a:ext cx="2509837" cy="2333625"/>
          </a:xfrm>
          <a:prstGeom prst="rect">
            <a:avLst/>
          </a:prstGeom>
        </p:spPr>
      </p:pic>
      <p:sp>
        <p:nvSpPr>
          <p:cNvPr id="24" name="文本框 23"/>
          <p:cNvSpPr txBox="1"/>
          <p:nvPr/>
        </p:nvSpPr>
        <p:spPr>
          <a:xfrm>
            <a:off x="1998802" y="4338546"/>
            <a:ext cx="1569660" cy="646331"/>
          </a:xfrm>
          <a:prstGeom prst="rect">
            <a:avLst/>
          </a:prstGeom>
          <a:noFill/>
        </p:spPr>
        <p:txBody>
          <a:bodyPr wrap="none" rtlCol="0">
            <a:spAutoFit/>
          </a:bodyPr>
          <a:lstStyle/>
          <a:p>
            <a:pPr algn="ctr"/>
            <a:r>
              <a:rPr lang="zh-CN" altLang="en-US" dirty="0">
                <a:latin typeface="黑体" panose="02010609060101010101" pitchFamily="49" charset="-122"/>
                <a:ea typeface="黑体" panose="02010609060101010101" pitchFamily="49" charset="-122"/>
              </a:rPr>
              <a:t>低计算访存比</a:t>
            </a:r>
          </a:p>
          <a:p>
            <a:pPr algn="ctr"/>
            <a:r>
              <a:rPr lang="zh-CN" altLang="en-US" dirty="0">
                <a:latin typeface="黑体" panose="02010609060101010101" pitchFamily="49" charset="-122"/>
                <a:ea typeface="黑体" panose="02010609060101010101" pitchFamily="49" charset="-122"/>
              </a:rPr>
              <a:t>细粒度访问</a:t>
            </a:r>
            <a:endParaRPr lang="en-US" altLang="zh-CN" dirty="0">
              <a:latin typeface="黑体" panose="02010609060101010101" pitchFamily="49" charset="-122"/>
              <a:ea typeface="黑体" panose="02010609060101010101" pitchFamily="49" charset="-122"/>
            </a:endParaRPr>
          </a:p>
        </p:txBody>
      </p:sp>
      <p:sp>
        <p:nvSpPr>
          <p:cNvPr id="25" name="文本框 24"/>
          <p:cNvSpPr txBox="1"/>
          <p:nvPr/>
        </p:nvSpPr>
        <p:spPr>
          <a:xfrm>
            <a:off x="6098161" y="4220853"/>
            <a:ext cx="1338828" cy="923330"/>
          </a:xfrm>
          <a:prstGeom prst="rect">
            <a:avLst/>
          </a:prstGeom>
          <a:noFill/>
        </p:spPr>
        <p:txBody>
          <a:bodyPr wrap="none" rtlCol="0">
            <a:spAutoFit/>
          </a:bodyPr>
          <a:lstStyle/>
          <a:p>
            <a:pPr algn="ctr"/>
            <a:r>
              <a:rPr lang="zh-CN" altLang="en-US" dirty="0">
                <a:latin typeface="黑体" panose="02010609060101010101" pitchFamily="49" charset="-122"/>
                <a:ea typeface="黑体" panose="02010609060101010101" pitchFamily="49" charset="-122"/>
              </a:rPr>
              <a:t>局部性不足</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访问冲突</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负载不均衡</a:t>
            </a:r>
            <a:endParaRPr lang="en-US" altLang="zh-CN" dirty="0">
              <a:latin typeface="黑体" panose="02010609060101010101" pitchFamily="49" charset="-122"/>
              <a:ea typeface="黑体" panose="02010609060101010101" pitchFamily="49" charset="-122"/>
            </a:endParaRPr>
          </a:p>
        </p:txBody>
      </p:sp>
      <p:sp>
        <p:nvSpPr>
          <p:cNvPr id="27" name="文本框 26"/>
          <p:cNvSpPr txBox="1"/>
          <p:nvPr/>
        </p:nvSpPr>
        <p:spPr>
          <a:xfrm>
            <a:off x="8767126" y="4359353"/>
            <a:ext cx="2450784"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适合规则计算</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低平均访存带宽</a:t>
            </a:r>
            <a:endParaRPr lang="en-US" altLang="zh-CN" dirty="0">
              <a:latin typeface="黑体" panose="02010609060101010101" pitchFamily="49" charset="-122"/>
              <a:ea typeface="黑体" panose="02010609060101010101" pitchFamily="49" charset="-122"/>
            </a:endParaRPr>
          </a:p>
        </p:txBody>
      </p:sp>
      <p:sp>
        <p:nvSpPr>
          <p:cNvPr id="28" name="文本框 27"/>
          <p:cNvSpPr txBox="1"/>
          <p:nvPr/>
        </p:nvSpPr>
        <p:spPr>
          <a:xfrm>
            <a:off x="1531034" y="5383425"/>
            <a:ext cx="9417963"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稀疏问题的非规则计算</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访存特征与众核的设计不匹配导致计算低效</a:t>
            </a:r>
          </a:p>
        </p:txBody>
      </p:sp>
      <p:sp>
        <p:nvSpPr>
          <p:cNvPr id="3" name="文本框 2"/>
          <p:cNvSpPr txBox="1"/>
          <p:nvPr/>
        </p:nvSpPr>
        <p:spPr>
          <a:xfrm>
            <a:off x="6395700" y="3588598"/>
            <a:ext cx="71205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Ax=b</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610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7814"/>
            <a:ext cx="12144672" cy="1139825"/>
          </a:xfrm>
        </p:spPr>
        <p:txBody>
          <a:bodyPr/>
          <a:lstStyle/>
          <a:p>
            <a:pPr algn="ctr"/>
            <a:r>
              <a:rPr lang="zh-CN" altLang="en-US" dirty="0">
                <a:latin typeface="华文新魏" panose="02010800040101010101" pitchFamily="2" charset="-122"/>
                <a:ea typeface="华文新魏" panose="02010800040101010101" pitchFamily="2" charset="-122"/>
              </a:rPr>
              <a:t>戈登贝尔奖应用之一：非线性大地震模拟（</a:t>
            </a:r>
            <a:r>
              <a:rPr lang="en-US" altLang="zh-CN" dirty="0">
                <a:latin typeface="华文新魏" panose="02010800040101010101" pitchFamily="2" charset="-122"/>
                <a:ea typeface="华文新魏" panose="02010800040101010101" pitchFamily="2" charset="-122"/>
              </a:rPr>
              <a:t>2017</a:t>
            </a:r>
            <a:r>
              <a:rPr lang="zh-CN" altLang="en-US" dirty="0">
                <a:latin typeface="华文新魏" panose="02010800040101010101" pitchFamily="2" charset="-122"/>
                <a:ea typeface="华文新魏" panose="02010800040101010101" pitchFamily="2" charset="-122"/>
              </a:rPr>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31</a:t>
            </a:fld>
            <a:endParaRPr lang="zh-CN" altLang="en-US" dirty="0">
              <a:latin typeface="华文新魏" panose="02010800040101010101" pitchFamily="2" charset="-122"/>
              <a:ea typeface="华文新魏" panose="02010800040101010101" pitchFamily="2" charset="-122"/>
            </a:endParaRPr>
          </a:p>
        </p:txBody>
      </p:sp>
      <p:sp>
        <p:nvSpPr>
          <p:cNvPr id="5" name="内容占位符 1"/>
          <p:cNvSpPr txBox="1">
            <a:spLocks/>
          </p:cNvSpPr>
          <p:nvPr/>
        </p:nvSpPr>
        <p:spPr>
          <a:xfrm>
            <a:off x="623392" y="1449896"/>
            <a:ext cx="4536504" cy="3404382"/>
          </a:xfrm>
          <a:prstGeom prst="rect">
            <a:avLst/>
          </a:prstGeom>
        </p:spPr>
        <p:txBody>
          <a:bodyPr>
            <a:noAutofit/>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宋体" charset="0"/>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ea typeface="+mn-ea"/>
                <a:cs typeface="宋体" charset="0"/>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宋体" charset="0"/>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ea typeface="+mn-ea"/>
                <a:cs typeface="宋体" charset="0"/>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cs typeface="宋体"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a:buClrTx/>
              <a:buNone/>
            </a:pPr>
            <a:r>
              <a:rPr kumimoji="1" lang="zh-CN" altLang="en-US" sz="2800" kern="0" dirty="0">
                <a:latin typeface="Times New Roman" panose="02020603050405020304" pitchFamily="18" charset="0"/>
                <a:ea typeface="黑体" panose="02010609060101010101" pitchFamily="49" charset="-122"/>
                <a:cs typeface="Times New Roman" panose="02020603050405020304" pitchFamily="18" charset="0"/>
              </a:rPr>
              <a:t>中国是震灾害严重的国家</a:t>
            </a:r>
            <a:endParaRPr kumimoji="1" lang="en-US" altLang="zh-CN" sz="2800" kern="0" dirty="0">
              <a:latin typeface="Times New Roman" panose="02020603050405020304" pitchFamily="18" charset="0"/>
              <a:ea typeface="黑体" panose="02010609060101010101" pitchFamily="49" charset="-122"/>
              <a:cs typeface="Times New Roman" panose="02020603050405020304" pitchFamily="18" charset="0"/>
            </a:endParaRPr>
          </a:p>
          <a:p>
            <a:pPr>
              <a:buClrTx/>
            </a:pPr>
            <a:r>
              <a:rPr kumimoji="1" lang="zh-CN" altLang="en-US" sz="2400" kern="0" dirty="0">
                <a:latin typeface="Times New Roman" panose="02020603050405020304" pitchFamily="18" charset="0"/>
                <a:ea typeface="黑体" panose="02010609060101010101" pitchFamily="49" charset="-122"/>
                <a:cs typeface="Times New Roman" panose="02020603050405020304" pitchFamily="18" charset="0"/>
              </a:rPr>
              <a:t>我国分布有</a:t>
            </a:r>
            <a:r>
              <a:rPr kumimoji="1" lang="en-US" altLang="zh-CN" sz="2400" kern="0" dirty="0">
                <a:latin typeface="Times New Roman" panose="02020603050405020304" pitchFamily="18" charset="0"/>
                <a:ea typeface="黑体" panose="02010609060101010101" pitchFamily="49" charset="-122"/>
                <a:cs typeface="Times New Roman" panose="02020603050405020304" pitchFamily="18" charset="0"/>
              </a:rPr>
              <a:t>23</a:t>
            </a:r>
            <a:r>
              <a:rPr kumimoji="1" lang="zh-CN" altLang="en-US" sz="2400" kern="0" dirty="0">
                <a:latin typeface="Times New Roman" panose="02020603050405020304" pitchFamily="18" charset="0"/>
                <a:ea typeface="黑体" panose="02010609060101010101" pitchFamily="49" charset="-122"/>
                <a:cs typeface="Times New Roman" panose="02020603050405020304" pitchFamily="18" charset="0"/>
              </a:rPr>
              <a:t>条地震带，</a:t>
            </a:r>
            <a:r>
              <a:rPr kumimoji="1" lang="en-US" altLang="zh-CN" sz="2400" kern="0" dirty="0">
                <a:latin typeface="Times New Roman" panose="02020603050405020304" pitchFamily="18" charset="0"/>
                <a:ea typeface="黑体" panose="02010609060101010101" pitchFamily="49" charset="-122"/>
                <a:cs typeface="Times New Roman" panose="02020603050405020304" pitchFamily="18" charset="0"/>
              </a:rPr>
              <a:t>7</a:t>
            </a:r>
            <a:r>
              <a:rPr kumimoji="1" lang="zh-CN" altLang="en-US" sz="2400" kern="0" dirty="0">
                <a:latin typeface="Times New Roman" panose="02020603050405020304" pitchFamily="18" charset="0"/>
                <a:ea typeface="黑体" panose="02010609060101010101" pitchFamily="49" charset="-122"/>
                <a:cs typeface="Times New Roman" panose="02020603050405020304" pitchFamily="18" charset="0"/>
              </a:rPr>
              <a:t>度以上高烈度区域约占国土面积的</a:t>
            </a:r>
            <a:r>
              <a:rPr kumimoji="1" lang="en-US" altLang="zh-CN" sz="2400" kern="0" dirty="0">
                <a:latin typeface="Times New Roman" panose="02020603050405020304" pitchFamily="18" charset="0"/>
                <a:ea typeface="黑体" panose="02010609060101010101" pitchFamily="49" charset="-122"/>
                <a:cs typeface="Times New Roman" panose="02020603050405020304" pitchFamily="18" charset="0"/>
              </a:rPr>
              <a:t>50%</a:t>
            </a:r>
            <a:endParaRPr kumimoji="1" lang="zh-CN" altLang="en-US" sz="2400" kern="0" dirty="0">
              <a:latin typeface="Times New Roman" panose="02020603050405020304" pitchFamily="18" charset="0"/>
              <a:ea typeface="黑体" panose="02010609060101010101" pitchFamily="49" charset="-122"/>
              <a:cs typeface="Times New Roman" panose="02020603050405020304" pitchFamily="18" charset="0"/>
            </a:endParaRPr>
          </a:p>
          <a:p>
            <a:pPr>
              <a:buClrTx/>
            </a:pPr>
            <a:r>
              <a:rPr kumimoji="1" lang="zh-CN" altLang="en-US" sz="2400" kern="0" dirty="0">
                <a:latin typeface="Times New Roman" panose="02020603050405020304" pitchFamily="18" charset="0"/>
                <a:ea typeface="黑体" panose="02010609060101010101" pitchFamily="49" charset="-122"/>
                <a:cs typeface="Times New Roman" panose="02020603050405020304" pitchFamily="18" charset="0"/>
              </a:rPr>
              <a:t>在这些地震带强烈影响区域内，分布着：</a:t>
            </a:r>
            <a:endParaRPr kumimoji="1" lang="en-US" altLang="zh-CN" sz="2400" kern="0" dirty="0">
              <a:latin typeface="Times New Roman" panose="02020603050405020304" pitchFamily="18" charset="0"/>
              <a:ea typeface="黑体" panose="02010609060101010101" pitchFamily="49" charset="-122"/>
              <a:cs typeface="Times New Roman" panose="02020603050405020304" pitchFamily="18" charset="0"/>
            </a:endParaRPr>
          </a:p>
          <a:p>
            <a:pPr lvl="1">
              <a:buClrTx/>
              <a:buFont typeface="Wingdings" panose="05000000000000000000" pitchFamily="2" charset="2"/>
              <a:buChar char="n"/>
            </a:pPr>
            <a:r>
              <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rPr>
              <a:t>20%</a:t>
            </a:r>
            <a:r>
              <a:rPr kumimoji="1" lang="zh-CN" altLang="en-US" sz="2000" kern="0" dirty="0">
                <a:latin typeface="Times New Roman" panose="02020603050405020304" pitchFamily="18" charset="0"/>
                <a:ea typeface="黑体" panose="02010609060101010101" pitchFamily="49" charset="-122"/>
                <a:cs typeface="Times New Roman" panose="02020603050405020304" pitchFamily="18" charset="0"/>
              </a:rPr>
              <a:t>的重要交通干线</a:t>
            </a:r>
            <a:endPar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endParaRPr>
          </a:p>
          <a:p>
            <a:pPr lvl="1">
              <a:buClrTx/>
              <a:buFont typeface="Wingdings" panose="05000000000000000000" pitchFamily="2" charset="2"/>
              <a:buChar char="n"/>
            </a:pPr>
            <a:r>
              <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rPr>
              <a:t>21%</a:t>
            </a:r>
            <a:r>
              <a:rPr kumimoji="1" lang="zh-CN" altLang="en-US" sz="2000" kern="0" dirty="0">
                <a:latin typeface="Times New Roman" panose="02020603050405020304" pitchFamily="18" charset="0"/>
                <a:ea typeface="黑体" panose="02010609060101010101" pitchFamily="49" charset="-122"/>
                <a:cs typeface="Times New Roman" panose="02020603050405020304" pitchFamily="18" charset="0"/>
              </a:rPr>
              <a:t>的人口</a:t>
            </a:r>
            <a:endPar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endParaRPr>
          </a:p>
          <a:p>
            <a:pPr lvl="1">
              <a:buClrTx/>
              <a:buFont typeface="Wingdings" panose="05000000000000000000" pitchFamily="2" charset="2"/>
              <a:buChar char="n"/>
            </a:pPr>
            <a:r>
              <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rPr>
              <a:t>25%</a:t>
            </a:r>
            <a:r>
              <a:rPr kumimoji="1" lang="zh-CN" altLang="en-US" sz="2000" kern="0" dirty="0">
                <a:latin typeface="Times New Roman" panose="02020603050405020304" pitchFamily="18" charset="0"/>
                <a:ea typeface="黑体" panose="02010609060101010101" pitchFamily="49" charset="-122"/>
                <a:cs typeface="Times New Roman" panose="02020603050405020304" pitchFamily="18" charset="0"/>
              </a:rPr>
              <a:t>的重大水电工程，</a:t>
            </a:r>
            <a:endPar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endParaRPr>
          </a:p>
          <a:p>
            <a:pPr lvl="1">
              <a:buClrTx/>
              <a:buFont typeface="Wingdings" panose="05000000000000000000" pitchFamily="2" charset="2"/>
              <a:buChar char="n"/>
            </a:pPr>
            <a:r>
              <a:rPr kumimoji="1" lang="en-US" altLang="zh-CN" sz="2000" kern="0" dirty="0">
                <a:latin typeface="Times New Roman" panose="02020603050405020304" pitchFamily="18" charset="0"/>
                <a:ea typeface="黑体" panose="02010609060101010101" pitchFamily="49" charset="-122"/>
                <a:cs typeface="Times New Roman" panose="02020603050405020304" pitchFamily="18" charset="0"/>
              </a:rPr>
              <a:t>30%</a:t>
            </a:r>
            <a:r>
              <a:rPr kumimoji="1" lang="zh-CN" altLang="en-US" sz="2000" kern="0" dirty="0">
                <a:latin typeface="Times New Roman" panose="02020603050405020304" pitchFamily="18" charset="0"/>
                <a:ea typeface="黑体" panose="02010609060101010101" pitchFamily="49" charset="-122"/>
                <a:cs typeface="Times New Roman" panose="02020603050405020304" pitchFamily="18" charset="0"/>
              </a:rPr>
              <a:t>的大型矿山</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891" r="13334"/>
          <a:stretch/>
        </p:blipFill>
        <p:spPr>
          <a:xfrm>
            <a:off x="5375920" y="1268760"/>
            <a:ext cx="5400600" cy="4585786"/>
          </a:xfrm>
          <a:prstGeom prst="rect">
            <a:avLst/>
          </a:prstGeom>
        </p:spPr>
      </p:pic>
    </p:spTree>
    <p:extLst>
      <p:ext uri="{BB962C8B-B14F-4D97-AF65-F5344CB8AC3E}">
        <p14:creationId xmlns:p14="http://schemas.microsoft.com/office/powerpoint/2010/main" val="1693098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453" y="200943"/>
            <a:ext cx="12457384" cy="1139825"/>
          </a:xfrm>
        </p:spPr>
        <p:txBody>
          <a:bodyPr/>
          <a:lstStyle/>
          <a:p>
            <a:pPr algn="ctr"/>
            <a:r>
              <a:rPr lang="zh-CN" altLang="en-US" dirty="0">
                <a:latin typeface="华文新魏" panose="02010800040101010101" pitchFamily="2" charset="-122"/>
                <a:ea typeface="华文新魏" panose="02010800040101010101" pitchFamily="2" charset="-122"/>
              </a:rPr>
              <a:t>非线性大地震模拟：结构网格偏微分方程显式求解</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7"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412168"/>
            <a:ext cx="5907856" cy="3744416"/>
          </a:xfrm>
          <a:prstGeom prst="rect">
            <a:avLst/>
          </a:prstGeom>
        </p:spPr>
      </p:pic>
      <p:sp>
        <p:nvSpPr>
          <p:cNvPr id="3" name="文本框 2"/>
          <p:cNvSpPr txBox="1"/>
          <p:nvPr/>
        </p:nvSpPr>
        <p:spPr>
          <a:xfrm>
            <a:off x="698885" y="5589240"/>
            <a:ext cx="5399354" cy="400110"/>
          </a:xfrm>
          <a:prstGeom prst="rect">
            <a:avLst/>
          </a:prstGeom>
          <a:noFill/>
        </p:spPr>
        <p:txBody>
          <a:bodyPr wrap="square" rtlCol="0">
            <a:spAutoFit/>
          </a:bodyPr>
          <a:lstStyle/>
          <a:p>
            <a:pPr algn="ctr"/>
            <a:r>
              <a:rPr lang="zh-CN" altLang="en-US" sz="2000" dirty="0">
                <a:latin typeface="黑体" panose="02010609060101010101" pitchFamily="49" charset="-122"/>
                <a:ea typeface="黑体" panose="02010609060101010101" pitchFamily="49" charset="-122"/>
              </a:rPr>
              <a:t>进程</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分块</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从核三层任务划分支持千万核并行</a:t>
            </a:r>
          </a:p>
        </p:txBody>
      </p:sp>
      <p:pic>
        <p:nvPicPr>
          <p:cNvPr id="83" name="图片 82"/>
          <p:cNvPicPr>
            <a:picLocks noChangeAspect="1"/>
          </p:cNvPicPr>
          <p:nvPr/>
        </p:nvPicPr>
        <p:blipFill rotWithShape="1">
          <a:blip r:embed="rId3" cstate="print">
            <a:extLst>
              <a:ext uri="{28A0092B-C50C-407E-A947-70E740481C1C}">
                <a14:useLocalDpi xmlns:a14="http://schemas.microsoft.com/office/drawing/2010/main" val="0"/>
              </a:ext>
            </a:extLst>
          </a:blip>
          <a:srcRect l="52499"/>
          <a:stretch/>
        </p:blipFill>
        <p:spPr>
          <a:xfrm>
            <a:off x="9048328" y="941477"/>
            <a:ext cx="2218994" cy="4691270"/>
          </a:xfrm>
          <a:prstGeom prst="rect">
            <a:avLst/>
          </a:prstGeom>
        </p:spPr>
      </p:pic>
      <p:sp>
        <p:nvSpPr>
          <p:cNvPr id="84" name="文本框 83"/>
          <p:cNvSpPr txBox="1"/>
          <p:nvPr/>
        </p:nvSpPr>
        <p:spPr>
          <a:xfrm>
            <a:off x="10239915" y="1041163"/>
            <a:ext cx="894522" cy="300082"/>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rPr>
              <a:t>数组融合</a:t>
            </a:r>
          </a:p>
        </p:txBody>
      </p:sp>
      <p:grpSp>
        <p:nvGrpSpPr>
          <p:cNvPr id="85" name="组 156"/>
          <p:cNvGrpSpPr/>
          <p:nvPr/>
        </p:nvGrpSpPr>
        <p:grpSpPr>
          <a:xfrm>
            <a:off x="6852597" y="1439293"/>
            <a:ext cx="3442018" cy="3893154"/>
            <a:chOff x="7990555" y="1200867"/>
            <a:chExt cx="4589357" cy="5190871"/>
          </a:xfrm>
        </p:grpSpPr>
        <p:grpSp>
          <p:nvGrpSpPr>
            <p:cNvPr id="86" name="组 157"/>
            <p:cNvGrpSpPr/>
            <p:nvPr/>
          </p:nvGrpSpPr>
          <p:grpSpPr>
            <a:xfrm>
              <a:off x="8008804" y="1200867"/>
              <a:ext cx="2218564" cy="4736295"/>
              <a:chOff x="5082922" y="120344"/>
              <a:chExt cx="2218564" cy="4736295"/>
            </a:xfrm>
          </p:grpSpPr>
          <p:sp>
            <p:nvSpPr>
              <p:cNvPr id="105" name="圆角矩形 104"/>
              <p:cNvSpPr/>
              <p:nvPr/>
            </p:nvSpPr>
            <p:spPr>
              <a:xfrm>
                <a:off x="5082922" y="4217209"/>
                <a:ext cx="2001840" cy="639430"/>
              </a:xfrm>
              <a:prstGeom prst="roundRec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cxnSp>
            <p:nvCxnSpPr>
              <p:cNvPr id="106" name="直线箭头连接符 177"/>
              <p:cNvCxnSpPr/>
              <p:nvPr/>
            </p:nvCxnSpPr>
            <p:spPr>
              <a:xfrm>
                <a:off x="7301486" y="120344"/>
                <a:ext cx="0" cy="4507648"/>
              </a:xfrm>
              <a:prstGeom prst="straightConnector1">
                <a:avLst/>
              </a:prstGeom>
              <a:noFill/>
              <a:ln w="12700" cap="flat" cmpd="sng" algn="ctr">
                <a:solidFill>
                  <a:sysClr val="windowText" lastClr="000000"/>
                </a:solidFill>
                <a:prstDash val="solid"/>
                <a:miter lim="800000"/>
                <a:tailEnd type="triangle"/>
              </a:ln>
              <a:effectLst/>
            </p:spPr>
          </p:cxnSp>
          <p:sp>
            <p:nvSpPr>
              <p:cNvPr id="107" name="立方体 106"/>
              <p:cNvSpPr/>
              <p:nvPr/>
            </p:nvSpPr>
            <p:spPr>
              <a:xfrm>
                <a:off x="5269307" y="4308631"/>
                <a:ext cx="221589" cy="221589"/>
              </a:xfrm>
              <a:prstGeom prst="cub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8" name="文本框 107"/>
              <p:cNvSpPr txBox="1"/>
              <p:nvPr/>
            </p:nvSpPr>
            <p:spPr>
              <a:xfrm>
                <a:off x="5455681" y="4267212"/>
                <a:ext cx="686513"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rPr>
                  <a:t>cached</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109" name="立方体 108"/>
              <p:cNvSpPr/>
              <p:nvPr/>
            </p:nvSpPr>
            <p:spPr>
              <a:xfrm>
                <a:off x="5268573" y="4576285"/>
                <a:ext cx="221589" cy="221589"/>
              </a:xfrm>
              <a:prstGeom prst="cub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0" name="文本框 109"/>
              <p:cNvSpPr txBox="1"/>
              <p:nvPr/>
            </p:nvSpPr>
            <p:spPr>
              <a:xfrm>
                <a:off x="5454946" y="4473946"/>
                <a:ext cx="881011"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a:ln>
                      <a:noFill/>
                    </a:ln>
                    <a:solidFill>
                      <a:prstClr val="black"/>
                    </a:solidFill>
                    <a:effectLst/>
                    <a:uLnTx/>
                    <a:uFillTx/>
                    <a:latin typeface="Calibri"/>
                    <a:ea typeface="宋体" panose="02010600030101010101" pitchFamily="2" charset="-122"/>
                  </a:rPr>
                  <a:t>processed</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111" name="立方体 110"/>
              <p:cNvSpPr/>
              <p:nvPr/>
            </p:nvSpPr>
            <p:spPr>
              <a:xfrm>
                <a:off x="6226410" y="4323648"/>
                <a:ext cx="221589" cy="221589"/>
              </a:xfrm>
              <a:prstGeom prst="cube">
                <a:avLst/>
              </a:prstGeom>
              <a:solidFill>
                <a:srgbClr val="A5A5A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2" name="文本框 111"/>
              <p:cNvSpPr txBox="1"/>
              <p:nvPr/>
            </p:nvSpPr>
            <p:spPr>
              <a:xfrm>
                <a:off x="6412783" y="4255044"/>
                <a:ext cx="718573"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rPr>
                  <a:t>expired</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113" name="立方体 112"/>
              <p:cNvSpPr/>
              <p:nvPr/>
            </p:nvSpPr>
            <p:spPr>
              <a:xfrm>
                <a:off x="6230367" y="4582297"/>
                <a:ext cx="221589" cy="221589"/>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4" name="文本框 113"/>
              <p:cNvSpPr txBox="1"/>
              <p:nvPr/>
            </p:nvSpPr>
            <p:spPr>
              <a:xfrm>
                <a:off x="6416741" y="4540878"/>
                <a:ext cx="707887"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rPr>
                  <a:t>unused</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115" name="立方体 114"/>
              <p:cNvSpPr/>
              <p:nvPr/>
            </p:nvSpPr>
            <p:spPr>
              <a:xfrm>
                <a:off x="5202953" y="54716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6" name="立方体 115"/>
              <p:cNvSpPr/>
              <p:nvPr/>
            </p:nvSpPr>
            <p:spPr>
              <a:xfrm>
                <a:off x="5363946" y="54716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7" name="立方体 116"/>
              <p:cNvSpPr/>
              <p:nvPr/>
            </p:nvSpPr>
            <p:spPr>
              <a:xfrm>
                <a:off x="5524939" y="547165"/>
                <a:ext cx="447260" cy="785192"/>
              </a:xfrm>
              <a:prstGeom prst="cube">
                <a:avLst>
                  <a:gd name="adj" fmla="val 71357"/>
                </a:avLst>
              </a:prstGeom>
              <a:solidFill>
                <a:srgbClr val="FFC00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8" name="立方体 117"/>
              <p:cNvSpPr/>
              <p:nvPr/>
            </p:nvSpPr>
            <p:spPr>
              <a:xfrm>
                <a:off x="5685932" y="54716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9" name="立方体 118"/>
              <p:cNvSpPr/>
              <p:nvPr/>
            </p:nvSpPr>
            <p:spPr>
              <a:xfrm>
                <a:off x="5846925" y="54716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5</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0" name="立方体 119"/>
              <p:cNvSpPr/>
              <p:nvPr/>
            </p:nvSpPr>
            <p:spPr>
              <a:xfrm>
                <a:off x="6007918" y="547165"/>
                <a:ext cx="447260" cy="785192"/>
              </a:xfrm>
              <a:prstGeom prst="cube">
                <a:avLst>
                  <a:gd name="adj" fmla="val 71357"/>
                </a:avLst>
              </a:prstGeom>
              <a:solidFill>
                <a:srgbClr val="FFC00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6</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1" name="立方体 120"/>
              <p:cNvSpPr/>
              <p:nvPr/>
            </p:nvSpPr>
            <p:spPr>
              <a:xfrm>
                <a:off x="6168911" y="547165"/>
                <a:ext cx="447260" cy="785192"/>
              </a:xfrm>
              <a:prstGeom prst="cube">
                <a:avLst>
                  <a:gd name="adj" fmla="val 71357"/>
                </a:avLst>
              </a:prstGeom>
              <a:solidFill>
                <a:sysClr val="window" lastClr="FFFFFF"/>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7</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2" name="立方体 121"/>
              <p:cNvSpPr/>
              <p:nvPr/>
            </p:nvSpPr>
            <p:spPr>
              <a:xfrm>
                <a:off x="6329906" y="547165"/>
                <a:ext cx="447260" cy="785192"/>
              </a:xfrm>
              <a:prstGeom prst="cube">
                <a:avLst>
                  <a:gd name="adj" fmla="val 71357"/>
                </a:avLst>
              </a:prstGeom>
              <a:solidFill>
                <a:sysClr val="window" lastClr="FFFFFF"/>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8</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3" name="立方体 122"/>
              <p:cNvSpPr/>
              <p:nvPr/>
            </p:nvSpPr>
            <p:spPr>
              <a:xfrm>
                <a:off x="5200749" y="1752488"/>
                <a:ext cx="447260" cy="785192"/>
              </a:xfrm>
              <a:prstGeom prst="cube">
                <a:avLst>
                  <a:gd name="adj" fmla="val 71357"/>
                </a:avLst>
              </a:prstGeom>
              <a:solidFill>
                <a:srgbClr val="A5A5A5"/>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4" name="立方体 123"/>
              <p:cNvSpPr/>
              <p:nvPr/>
            </p:nvSpPr>
            <p:spPr>
              <a:xfrm>
                <a:off x="5361742" y="1752488"/>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5" name="立方体 124"/>
              <p:cNvSpPr/>
              <p:nvPr/>
            </p:nvSpPr>
            <p:spPr>
              <a:xfrm>
                <a:off x="5522735" y="1752488"/>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6" name="立方体 125"/>
              <p:cNvSpPr/>
              <p:nvPr/>
            </p:nvSpPr>
            <p:spPr>
              <a:xfrm>
                <a:off x="5683728" y="1752488"/>
                <a:ext cx="447260" cy="785192"/>
              </a:xfrm>
              <a:prstGeom prst="cube">
                <a:avLst>
                  <a:gd name="adj" fmla="val 71357"/>
                </a:avLst>
              </a:prstGeom>
              <a:solidFill>
                <a:srgbClr val="FFC00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7" name="立方体 126"/>
              <p:cNvSpPr/>
              <p:nvPr/>
            </p:nvSpPr>
            <p:spPr>
              <a:xfrm>
                <a:off x="5844721" y="1752488"/>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5</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8" name="立方体 127"/>
              <p:cNvSpPr/>
              <p:nvPr/>
            </p:nvSpPr>
            <p:spPr>
              <a:xfrm>
                <a:off x="6005714" y="1752488"/>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6</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29" name="立方体 128"/>
              <p:cNvSpPr/>
              <p:nvPr/>
            </p:nvSpPr>
            <p:spPr>
              <a:xfrm>
                <a:off x="6166707" y="1752488"/>
                <a:ext cx="447260" cy="785192"/>
              </a:xfrm>
              <a:prstGeom prst="cube">
                <a:avLst>
                  <a:gd name="adj" fmla="val 71357"/>
                </a:avLst>
              </a:prstGeom>
              <a:solidFill>
                <a:srgbClr val="FFC00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7</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0" name="立方体 129"/>
              <p:cNvSpPr/>
              <p:nvPr/>
            </p:nvSpPr>
            <p:spPr>
              <a:xfrm>
                <a:off x="6327702" y="1752488"/>
                <a:ext cx="447260" cy="785192"/>
              </a:xfrm>
              <a:prstGeom prst="cube">
                <a:avLst>
                  <a:gd name="adj" fmla="val 71357"/>
                </a:avLst>
              </a:prstGeom>
              <a:solidFill>
                <a:sysClr val="window" lastClr="FFFFFF"/>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8</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1" name="立方体 130"/>
              <p:cNvSpPr/>
              <p:nvPr/>
            </p:nvSpPr>
            <p:spPr>
              <a:xfrm>
                <a:off x="5200749" y="2928185"/>
                <a:ext cx="447260" cy="785192"/>
              </a:xfrm>
              <a:prstGeom prst="cube">
                <a:avLst>
                  <a:gd name="adj" fmla="val 71357"/>
                </a:avLst>
              </a:prstGeom>
              <a:solidFill>
                <a:srgbClr val="A5A5A5"/>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2" name="立方体 131"/>
              <p:cNvSpPr/>
              <p:nvPr/>
            </p:nvSpPr>
            <p:spPr>
              <a:xfrm>
                <a:off x="5361742" y="2928185"/>
                <a:ext cx="447260" cy="785192"/>
              </a:xfrm>
              <a:prstGeom prst="cube">
                <a:avLst>
                  <a:gd name="adj" fmla="val 71357"/>
                </a:avLst>
              </a:prstGeom>
              <a:solidFill>
                <a:srgbClr val="A5A5A5"/>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3" name="立方体 132"/>
              <p:cNvSpPr/>
              <p:nvPr/>
            </p:nvSpPr>
            <p:spPr>
              <a:xfrm>
                <a:off x="5522735" y="292818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4" name="立方体 133"/>
              <p:cNvSpPr/>
              <p:nvPr/>
            </p:nvSpPr>
            <p:spPr>
              <a:xfrm>
                <a:off x="5683728" y="292818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5" name="立方体 134"/>
              <p:cNvSpPr/>
              <p:nvPr/>
            </p:nvSpPr>
            <p:spPr>
              <a:xfrm>
                <a:off x="5844721" y="2928185"/>
                <a:ext cx="447260" cy="785192"/>
              </a:xfrm>
              <a:prstGeom prst="cube">
                <a:avLst>
                  <a:gd name="adj" fmla="val 71357"/>
                </a:avLst>
              </a:prstGeom>
              <a:solidFill>
                <a:srgbClr val="FFC00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5</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6" name="立方体 135"/>
              <p:cNvSpPr/>
              <p:nvPr/>
            </p:nvSpPr>
            <p:spPr>
              <a:xfrm>
                <a:off x="6005714" y="292818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6</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7" name="立方体 136"/>
              <p:cNvSpPr/>
              <p:nvPr/>
            </p:nvSpPr>
            <p:spPr>
              <a:xfrm>
                <a:off x="6166707" y="2928185"/>
                <a:ext cx="447260" cy="785192"/>
              </a:xfrm>
              <a:prstGeom prst="cube">
                <a:avLst>
                  <a:gd name="adj" fmla="val 71357"/>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7</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8" name="立方体 137"/>
              <p:cNvSpPr/>
              <p:nvPr/>
            </p:nvSpPr>
            <p:spPr>
              <a:xfrm>
                <a:off x="6327702" y="2928185"/>
                <a:ext cx="447260" cy="785192"/>
              </a:xfrm>
              <a:prstGeom prst="cube">
                <a:avLst>
                  <a:gd name="adj" fmla="val 71357"/>
                </a:avLst>
              </a:prstGeom>
              <a:solidFill>
                <a:srgbClr val="FFC00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8</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39" name="组 210"/>
              <p:cNvGrpSpPr/>
              <p:nvPr/>
            </p:nvGrpSpPr>
            <p:grpSpPr>
              <a:xfrm>
                <a:off x="5202953" y="681406"/>
                <a:ext cx="1973751" cy="338555"/>
                <a:chOff x="4505842" y="838950"/>
                <a:chExt cx="1973751" cy="338555"/>
              </a:xfrm>
            </p:grpSpPr>
            <p:cxnSp>
              <p:nvCxnSpPr>
                <p:cNvPr id="155" name="直线箭头连接符 226"/>
                <p:cNvCxnSpPr/>
                <p:nvPr/>
              </p:nvCxnSpPr>
              <p:spPr>
                <a:xfrm flipV="1">
                  <a:off x="4505842" y="1017073"/>
                  <a:ext cx="1701695" cy="130"/>
                </a:xfrm>
                <a:prstGeom prst="straightConnector1">
                  <a:avLst/>
                </a:prstGeom>
                <a:noFill/>
                <a:ln w="12700" cap="flat" cmpd="sng" algn="ctr">
                  <a:solidFill>
                    <a:sysClr val="windowText" lastClr="000000"/>
                  </a:solidFill>
                  <a:prstDash val="solid"/>
                  <a:miter lim="800000"/>
                  <a:tailEnd type="triangle"/>
                </a:ln>
                <a:effectLst/>
              </p:spPr>
            </p:cxnSp>
            <p:sp>
              <p:nvSpPr>
                <p:cNvPr id="156" name="文本框 155"/>
                <p:cNvSpPr txBox="1"/>
                <p:nvPr/>
              </p:nvSpPr>
              <p:spPr>
                <a:xfrm>
                  <a:off x="6156428" y="838950"/>
                  <a:ext cx="323165" cy="3385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x</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140" name="组 211"/>
              <p:cNvGrpSpPr/>
              <p:nvPr/>
            </p:nvGrpSpPr>
            <p:grpSpPr>
              <a:xfrm>
                <a:off x="5200749" y="1898431"/>
                <a:ext cx="1973751" cy="338555"/>
                <a:chOff x="4505842" y="838950"/>
                <a:chExt cx="1973751" cy="338555"/>
              </a:xfrm>
            </p:grpSpPr>
            <p:cxnSp>
              <p:nvCxnSpPr>
                <p:cNvPr id="153" name="直线箭头连接符 224"/>
                <p:cNvCxnSpPr/>
                <p:nvPr/>
              </p:nvCxnSpPr>
              <p:spPr>
                <a:xfrm flipV="1">
                  <a:off x="4505842" y="1017073"/>
                  <a:ext cx="1701695" cy="130"/>
                </a:xfrm>
                <a:prstGeom prst="straightConnector1">
                  <a:avLst/>
                </a:prstGeom>
                <a:noFill/>
                <a:ln w="12700" cap="flat" cmpd="sng" algn="ctr">
                  <a:solidFill>
                    <a:sysClr val="windowText" lastClr="000000"/>
                  </a:solidFill>
                  <a:prstDash val="solid"/>
                  <a:miter lim="800000"/>
                  <a:tailEnd type="triangle"/>
                </a:ln>
                <a:effectLst/>
              </p:spPr>
            </p:cxnSp>
            <p:sp>
              <p:nvSpPr>
                <p:cNvPr id="154" name="文本框 153"/>
                <p:cNvSpPr txBox="1"/>
                <p:nvPr/>
              </p:nvSpPr>
              <p:spPr>
                <a:xfrm>
                  <a:off x="6156428" y="838950"/>
                  <a:ext cx="323165" cy="3385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x</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141" name="组 212"/>
              <p:cNvGrpSpPr/>
              <p:nvPr/>
            </p:nvGrpSpPr>
            <p:grpSpPr>
              <a:xfrm>
                <a:off x="5195471" y="3072955"/>
                <a:ext cx="1973751" cy="338555"/>
                <a:chOff x="4505842" y="838950"/>
                <a:chExt cx="1973751" cy="338555"/>
              </a:xfrm>
            </p:grpSpPr>
            <p:cxnSp>
              <p:nvCxnSpPr>
                <p:cNvPr id="151" name="直线箭头连接符 222"/>
                <p:cNvCxnSpPr/>
                <p:nvPr/>
              </p:nvCxnSpPr>
              <p:spPr>
                <a:xfrm flipV="1">
                  <a:off x="4505842" y="1017073"/>
                  <a:ext cx="1701695" cy="130"/>
                </a:xfrm>
                <a:prstGeom prst="straightConnector1">
                  <a:avLst/>
                </a:prstGeom>
                <a:noFill/>
                <a:ln w="12700" cap="flat" cmpd="sng" algn="ctr">
                  <a:solidFill>
                    <a:sysClr val="windowText" lastClr="000000"/>
                  </a:solidFill>
                  <a:prstDash val="solid"/>
                  <a:miter lim="800000"/>
                  <a:tailEnd type="triangle"/>
                </a:ln>
                <a:effectLst/>
              </p:spPr>
            </p:cxnSp>
            <p:sp>
              <p:nvSpPr>
                <p:cNvPr id="152" name="文本框 151"/>
                <p:cNvSpPr txBox="1"/>
                <p:nvPr/>
              </p:nvSpPr>
              <p:spPr>
                <a:xfrm>
                  <a:off x="6156428" y="838950"/>
                  <a:ext cx="323165" cy="3385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x</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142" name="组 213"/>
              <p:cNvGrpSpPr/>
              <p:nvPr/>
            </p:nvGrpSpPr>
            <p:grpSpPr>
              <a:xfrm>
                <a:off x="5218783" y="120344"/>
                <a:ext cx="733998" cy="745768"/>
                <a:chOff x="4521672" y="277888"/>
                <a:chExt cx="733998" cy="745768"/>
              </a:xfrm>
            </p:grpSpPr>
            <p:cxnSp>
              <p:nvCxnSpPr>
                <p:cNvPr id="149" name="直线箭头连接符 220"/>
                <p:cNvCxnSpPr/>
                <p:nvPr/>
              </p:nvCxnSpPr>
              <p:spPr>
                <a:xfrm flipV="1">
                  <a:off x="4521672" y="505449"/>
                  <a:ext cx="484153" cy="518207"/>
                </a:xfrm>
                <a:prstGeom prst="straightConnector1">
                  <a:avLst/>
                </a:prstGeom>
                <a:noFill/>
                <a:ln w="6350" cap="flat" cmpd="sng" algn="ctr">
                  <a:solidFill>
                    <a:srgbClr val="5B9BD5"/>
                  </a:solidFill>
                  <a:prstDash val="solid"/>
                  <a:miter lim="800000"/>
                  <a:tailEnd type="triangle"/>
                </a:ln>
                <a:effectLst/>
              </p:spPr>
            </p:cxnSp>
            <p:sp>
              <p:nvSpPr>
                <p:cNvPr id="150" name="文本框 149"/>
                <p:cNvSpPr txBox="1"/>
                <p:nvPr/>
              </p:nvSpPr>
              <p:spPr>
                <a:xfrm>
                  <a:off x="4938916" y="277888"/>
                  <a:ext cx="316754"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rPr>
                    <a:t>y</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143" name="组 214"/>
              <p:cNvGrpSpPr/>
              <p:nvPr/>
            </p:nvGrpSpPr>
            <p:grpSpPr>
              <a:xfrm>
                <a:off x="5196998" y="1347567"/>
                <a:ext cx="733998" cy="745768"/>
                <a:chOff x="4521672" y="277888"/>
                <a:chExt cx="733998" cy="745768"/>
              </a:xfrm>
            </p:grpSpPr>
            <p:cxnSp>
              <p:nvCxnSpPr>
                <p:cNvPr id="147" name="直线箭头连接符 218"/>
                <p:cNvCxnSpPr/>
                <p:nvPr/>
              </p:nvCxnSpPr>
              <p:spPr>
                <a:xfrm flipV="1">
                  <a:off x="4521672" y="505449"/>
                  <a:ext cx="484153" cy="518207"/>
                </a:xfrm>
                <a:prstGeom prst="straightConnector1">
                  <a:avLst/>
                </a:prstGeom>
                <a:noFill/>
                <a:ln w="6350" cap="flat" cmpd="sng" algn="ctr">
                  <a:solidFill>
                    <a:srgbClr val="5B9BD5"/>
                  </a:solidFill>
                  <a:prstDash val="solid"/>
                  <a:miter lim="800000"/>
                  <a:tailEnd type="triangle"/>
                </a:ln>
                <a:effectLst/>
              </p:spPr>
            </p:cxnSp>
            <p:sp>
              <p:nvSpPr>
                <p:cNvPr id="148" name="文本框 147"/>
                <p:cNvSpPr txBox="1"/>
                <p:nvPr/>
              </p:nvSpPr>
              <p:spPr>
                <a:xfrm>
                  <a:off x="4938916" y="277888"/>
                  <a:ext cx="316754"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rPr>
                    <a:t>y</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144" name="组 215"/>
              <p:cNvGrpSpPr/>
              <p:nvPr/>
            </p:nvGrpSpPr>
            <p:grpSpPr>
              <a:xfrm>
                <a:off x="5195471" y="2505659"/>
                <a:ext cx="733998" cy="745768"/>
                <a:chOff x="4521672" y="277888"/>
                <a:chExt cx="733998" cy="745768"/>
              </a:xfrm>
            </p:grpSpPr>
            <p:cxnSp>
              <p:nvCxnSpPr>
                <p:cNvPr id="145" name="直线箭头连接符 216"/>
                <p:cNvCxnSpPr/>
                <p:nvPr/>
              </p:nvCxnSpPr>
              <p:spPr>
                <a:xfrm flipV="1">
                  <a:off x="4521672" y="505449"/>
                  <a:ext cx="484153" cy="518207"/>
                </a:xfrm>
                <a:prstGeom prst="straightConnector1">
                  <a:avLst/>
                </a:prstGeom>
                <a:noFill/>
                <a:ln w="6350" cap="flat" cmpd="sng" algn="ctr">
                  <a:solidFill>
                    <a:srgbClr val="5B9BD5"/>
                  </a:solidFill>
                  <a:prstDash val="solid"/>
                  <a:miter lim="800000"/>
                  <a:tailEnd type="triangle"/>
                </a:ln>
                <a:effectLst/>
              </p:spPr>
            </p:cxnSp>
            <p:sp>
              <p:nvSpPr>
                <p:cNvPr id="146" name="文本框 145"/>
                <p:cNvSpPr txBox="1"/>
                <p:nvPr/>
              </p:nvSpPr>
              <p:spPr>
                <a:xfrm>
                  <a:off x="4938916" y="277888"/>
                  <a:ext cx="316754" cy="3077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rPr>
                    <a:t>y</a:t>
                  </a:r>
                  <a:endParaRPr kumimoji="1"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sp>
          <p:nvSpPr>
            <p:cNvPr id="87" name="文本框 86"/>
            <p:cNvSpPr txBox="1"/>
            <p:nvPr/>
          </p:nvSpPr>
          <p:spPr>
            <a:xfrm>
              <a:off x="10250431" y="5406988"/>
              <a:ext cx="675827" cy="4001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rPr>
                <a:t>time</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nvGrpSpPr>
            <p:cNvPr id="88" name="组 159"/>
            <p:cNvGrpSpPr/>
            <p:nvPr/>
          </p:nvGrpSpPr>
          <p:grpSpPr>
            <a:xfrm>
              <a:off x="8000248" y="1961919"/>
              <a:ext cx="338128" cy="977307"/>
              <a:chOff x="2655631" y="1262930"/>
              <a:chExt cx="338128" cy="977307"/>
            </a:xfrm>
          </p:grpSpPr>
          <p:cxnSp>
            <p:nvCxnSpPr>
              <p:cNvPr id="103" name="直线箭头连接符 174"/>
              <p:cNvCxnSpPr/>
              <p:nvPr/>
            </p:nvCxnSpPr>
            <p:spPr>
              <a:xfrm flipH="1">
                <a:off x="2784962" y="1262930"/>
                <a:ext cx="19325" cy="675552"/>
              </a:xfrm>
              <a:prstGeom prst="straightConnector1">
                <a:avLst/>
              </a:prstGeom>
              <a:noFill/>
              <a:ln w="6350" cap="flat" cmpd="sng" algn="ctr">
                <a:solidFill>
                  <a:srgbClr val="5B9BD5"/>
                </a:solidFill>
                <a:prstDash val="solid"/>
                <a:miter lim="800000"/>
                <a:tailEnd type="triangle"/>
              </a:ln>
              <a:effectLst/>
            </p:spPr>
          </p:cxnSp>
          <p:sp>
            <p:nvSpPr>
              <p:cNvPr id="104" name="文本框 103"/>
              <p:cNvSpPr txBox="1"/>
              <p:nvPr/>
            </p:nvSpPr>
            <p:spPr>
              <a:xfrm>
                <a:off x="2655631" y="1840128"/>
                <a:ext cx="338128" cy="4001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a:ln>
                      <a:noFill/>
                    </a:ln>
                    <a:solidFill>
                      <a:prstClr val="black"/>
                    </a:solidFill>
                    <a:effectLst/>
                    <a:uLnTx/>
                    <a:uFillTx/>
                    <a:latin typeface="Calibri"/>
                    <a:ea typeface="宋体" panose="02010600030101010101" pitchFamily="2" charset="-122"/>
                  </a:rPr>
                  <a:t>z</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89" name="组 160"/>
            <p:cNvGrpSpPr/>
            <p:nvPr/>
          </p:nvGrpSpPr>
          <p:grpSpPr>
            <a:xfrm>
              <a:off x="8005917" y="3145047"/>
              <a:ext cx="338128" cy="977307"/>
              <a:chOff x="2655631" y="1262930"/>
              <a:chExt cx="338128" cy="977307"/>
            </a:xfrm>
          </p:grpSpPr>
          <p:cxnSp>
            <p:nvCxnSpPr>
              <p:cNvPr id="101" name="直线箭头连接符 172"/>
              <p:cNvCxnSpPr/>
              <p:nvPr/>
            </p:nvCxnSpPr>
            <p:spPr>
              <a:xfrm flipH="1">
                <a:off x="2784962" y="1262930"/>
                <a:ext cx="19325" cy="675552"/>
              </a:xfrm>
              <a:prstGeom prst="straightConnector1">
                <a:avLst/>
              </a:prstGeom>
              <a:noFill/>
              <a:ln w="6350" cap="flat" cmpd="sng" algn="ctr">
                <a:solidFill>
                  <a:srgbClr val="5B9BD5"/>
                </a:solidFill>
                <a:prstDash val="solid"/>
                <a:miter lim="800000"/>
                <a:tailEnd type="triangle"/>
              </a:ln>
              <a:effectLst/>
            </p:spPr>
          </p:cxnSp>
          <p:sp>
            <p:nvSpPr>
              <p:cNvPr id="102" name="文本框 101"/>
              <p:cNvSpPr txBox="1"/>
              <p:nvPr/>
            </p:nvSpPr>
            <p:spPr>
              <a:xfrm>
                <a:off x="2655631" y="1840128"/>
                <a:ext cx="338128" cy="4001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a:ln>
                      <a:noFill/>
                    </a:ln>
                    <a:solidFill>
                      <a:prstClr val="black"/>
                    </a:solidFill>
                    <a:effectLst/>
                    <a:uLnTx/>
                    <a:uFillTx/>
                    <a:latin typeface="Calibri"/>
                    <a:ea typeface="宋体" panose="02010600030101010101" pitchFamily="2" charset="-122"/>
                  </a:rPr>
                  <a:t>z</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grpSp>
          <p:nvGrpSpPr>
            <p:cNvPr id="90" name="组 161"/>
            <p:cNvGrpSpPr/>
            <p:nvPr/>
          </p:nvGrpSpPr>
          <p:grpSpPr>
            <a:xfrm>
              <a:off x="7990555" y="4296733"/>
              <a:ext cx="338128" cy="977307"/>
              <a:chOff x="2655631" y="1262930"/>
              <a:chExt cx="338128" cy="977307"/>
            </a:xfrm>
          </p:grpSpPr>
          <p:cxnSp>
            <p:nvCxnSpPr>
              <p:cNvPr id="99" name="直线箭头连接符 170"/>
              <p:cNvCxnSpPr/>
              <p:nvPr/>
            </p:nvCxnSpPr>
            <p:spPr>
              <a:xfrm flipH="1">
                <a:off x="2784962" y="1262930"/>
                <a:ext cx="19325" cy="675552"/>
              </a:xfrm>
              <a:prstGeom prst="straightConnector1">
                <a:avLst/>
              </a:prstGeom>
              <a:noFill/>
              <a:ln w="6350" cap="flat" cmpd="sng" algn="ctr">
                <a:solidFill>
                  <a:srgbClr val="5B9BD5"/>
                </a:solidFill>
                <a:prstDash val="solid"/>
                <a:miter lim="800000"/>
                <a:tailEnd type="triangle"/>
              </a:ln>
              <a:effectLst/>
            </p:spPr>
          </p:cxnSp>
          <p:sp>
            <p:nvSpPr>
              <p:cNvPr id="100" name="文本框 99"/>
              <p:cNvSpPr txBox="1"/>
              <p:nvPr/>
            </p:nvSpPr>
            <p:spPr>
              <a:xfrm>
                <a:off x="2655631" y="1840128"/>
                <a:ext cx="338128" cy="4001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a:ln>
                      <a:noFill/>
                    </a:ln>
                    <a:solidFill>
                      <a:prstClr val="black"/>
                    </a:solidFill>
                    <a:effectLst/>
                    <a:uLnTx/>
                    <a:uFillTx/>
                    <a:latin typeface="Calibri"/>
                    <a:ea typeface="宋体" panose="02010600030101010101" pitchFamily="2" charset="-122"/>
                  </a:rPr>
                  <a:t>z</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sp>
          <p:nvSpPr>
            <p:cNvPr id="91" name="文本框 90"/>
            <p:cNvSpPr txBox="1"/>
            <p:nvPr/>
          </p:nvSpPr>
          <p:spPr>
            <a:xfrm>
              <a:off x="8711831" y="1391142"/>
              <a:ext cx="1015025" cy="338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a:ln>
                    <a:noFill/>
                  </a:ln>
                  <a:solidFill>
                    <a:prstClr val="black"/>
                  </a:solidFill>
                  <a:effectLst/>
                  <a:uLnTx/>
                  <a:uFillTx/>
                  <a:latin typeface="Calibri"/>
                  <a:ea typeface="宋体" panose="02010600030101010101" pitchFamily="2" charset="-122"/>
                </a:rPr>
                <a:t>compute</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92" name="文本框 91"/>
            <p:cNvSpPr txBox="1"/>
            <p:nvPr/>
          </p:nvSpPr>
          <p:spPr>
            <a:xfrm>
              <a:off x="8881596" y="2327595"/>
              <a:ext cx="1015025" cy="338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DMA</a:t>
              </a:r>
              <a:r>
                <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rPr>
                <a:t> </a:t>
              </a: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load</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93" name="文本框 92"/>
            <p:cNvSpPr txBox="1"/>
            <p:nvPr/>
          </p:nvSpPr>
          <p:spPr>
            <a:xfrm>
              <a:off x="8873547" y="2588447"/>
              <a:ext cx="1015025" cy="338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a:ln>
                    <a:noFill/>
                  </a:ln>
                  <a:solidFill>
                    <a:prstClr val="black"/>
                  </a:solidFill>
                  <a:effectLst/>
                  <a:uLnTx/>
                  <a:uFillTx/>
                  <a:latin typeface="Calibri"/>
                  <a:ea typeface="宋体" panose="02010600030101010101" pitchFamily="2" charset="-122"/>
                </a:rPr>
                <a:t>compute</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94" name="文本框 93"/>
            <p:cNvSpPr txBox="1"/>
            <p:nvPr/>
          </p:nvSpPr>
          <p:spPr>
            <a:xfrm>
              <a:off x="9043166" y="3554515"/>
              <a:ext cx="1015025" cy="338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DMA</a:t>
              </a:r>
              <a:r>
                <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rPr>
                <a:t> </a:t>
              </a: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load</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95" name="文本框 94"/>
            <p:cNvSpPr txBox="1"/>
            <p:nvPr/>
          </p:nvSpPr>
          <p:spPr>
            <a:xfrm>
              <a:off x="9024275" y="3782407"/>
              <a:ext cx="1015025" cy="338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a:ln>
                    <a:noFill/>
                  </a:ln>
                  <a:solidFill>
                    <a:prstClr val="black"/>
                  </a:solidFill>
                  <a:effectLst/>
                  <a:uLnTx/>
                  <a:uFillTx/>
                  <a:latin typeface="Calibri"/>
                  <a:ea typeface="宋体" panose="02010600030101010101" pitchFamily="2" charset="-122"/>
                </a:rPr>
                <a:t>compute</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96" name="文本框 95"/>
            <p:cNvSpPr txBox="1"/>
            <p:nvPr/>
          </p:nvSpPr>
          <p:spPr>
            <a:xfrm>
              <a:off x="9214342" y="4725605"/>
              <a:ext cx="1015025" cy="3385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DMA</a:t>
              </a:r>
              <a:r>
                <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rPr>
                <a:t> </a:t>
              </a:r>
              <a:r>
                <a:rPr kumimoji="1" lang="en-US" altLang="zh-CN" sz="1050" b="0" i="0" u="none" strike="noStrike" kern="0" cap="none" spc="0" normalizeH="0" baseline="0" noProof="0" dirty="0">
                  <a:ln>
                    <a:noFill/>
                  </a:ln>
                  <a:solidFill>
                    <a:prstClr val="black"/>
                  </a:solidFill>
                  <a:effectLst/>
                  <a:uLnTx/>
                  <a:uFillTx/>
                  <a:latin typeface="Calibri"/>
                  <a:ea typeface="宋体" panose="02010600030101010101" pitchFamily="2" charset="-122"/>
                </a:rPr>
                <a:t>load</a:t>
              </a:r>
              <a:endParaRPr kumimoji="1" lang="zh-CN" altLang="en-US" sz="10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97" name="文本框 96"/>
            <p:cNvSpPr txBox="1"/>
            <p:nvPr/>
          </p:nvSpPr>
          <p:spPr>
            <a:xfrm>
              <a:off x="10344011" y="2529201"/>
              <a:ext cx="2235901" cy="28930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计算</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访存</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重叠</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sz="1350" kern="0" dirty="0">
                <a:solidFill>
                  <a:prstClr val="black"/>
                </a:solidFill>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寄存</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器访</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问支</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持邻</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居通</a:t>
              </a:r>
              <a:endParaRPr kumimoji="1" lang="en-US" altLang="zh-CN"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信</a:t>
              </a:r>
            </a:p>
          </p:txBody>
        </p:sp>
        <p:sp>
          <p:nvSpPr>
            <p:cNvPr id="98" name="文本框 97"/>
            <p:cNvSpPr txBox="1"/>
            <p:nvPr/>
          </p:nvSpPr>
          <p:spPr>
            <a:xfrm>
              <a:off x="7998324" y="5991629"/>
              <a:ext cx="2001060" cy="4001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black"/>
                  </a:solidFill>
                  <a:effectLst/>
                  <a:uLnTx/>
                  <a:uFillTx/>
                  <a:latin typeface="Calibri"/>
                  <a:ea typeface="宋体" panose="02010600030101010101" pitchFamily="2" charset="-122"/>
                </a:rPr>
                <a:t>Overlap inside CPE</a:t>
              </a:r>
              <a:endParaRPr kumimoji="1" lang="zh-CN" altLang="en-US" sz="135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grpSp>
      <p:sp>
        <p:nvSpPr>
          <p:cNvPr id="157" name="文本框 156"/>
          <p:cNvSpPr txBox="1"/>
          <p:nvPr/>
        </p:nvSpPr>
        <p:spPr>
          <a:xfrm>
            <a:off x="7213477" y="1167044"/>
            <a:ext cx="975158" cy="300082"/>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定制</a:t>
            </a:r>
            <a:r>
              <a:rPr kumimoji="1" lang="en-US" altLang="zh-CN" sz="135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DMA</a:t>
            </a:r>
            <a:endParaRPr kumimoji="1" lang="zh-CN" altLang="en-US" sz="135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9" name="文本框 158"/>
          <p:cNvSpPr txBox="1"/>
          <p:nvPr/>
        </p:nvSpPr>
        <p:spPr>
          <a:xfrm>
            <a:off x="6183046" y="5490593"/>
            <a:ext cx="5529578" cy="707886"/>
          </a:xfrm>
          <a:prstGeom prst="rect">
            <a:avLst/>
          </a:prstGeom>
          <a:noFill/>
        </p:spPr>
        <p:txBody>
          <a:bodyPr wrap="square" rtlCol="0">
            <a:spAutoFit/>
          </a:bodyPr>
          <a:lstStyle/>
          <a:p>
            <a:pPr algn="ctr"/>
            <a:r>
              <a:rPr lang="zh-CN" altLang="en-US" sz="2000" dirty="0">
                <a:latin typeface="黑体" panose="02010609060101010101" pitchFamily="49" charset="-122"/>
                <a:ea typeface="黑体" panose="02010609060101010101" pitchFamily="49" charset="-122"/>
              </a:rPr>
              <a:t>融合数组与布局优化，计算通信</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访存重叠，寄存器邻居通信应对访存墙问题</a:t>
            </a:r>
          </a:p>
        </p:txBody>
      </p:sp>
    </p:spTree>
    <p:extLst>
      <p:ext uri="{BB962C8B-B14F-4D97-AF65-F5344CB8AC3E}">
        <p14:creationId xmlns:p14="http://schemas.microsoft.com/office/powerpoint/2010/main" val="3238983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33</a:t>
            </a:fld>
            <a:endParaRPr lang="zh-CN" altLang="en-US"/>
          </a:p>
        </p:txBody>
      </p:sp>
      <p:graphicFrame>
        <p:nvGraphicFramePr>
          <p:cNvPr id="158" name="内容占位符 3"/>
          <p:cNvGraphicFramePr>
            <a:graphicFrameLocks/>
          </p:cNvGraphicFramePr>
          <p:nvPr>
            <p:extLst>
              <p:ext uri="{D42A27DB-BD31-4B8C-83A1-F6EECF244321}">
                <p14:modId xmlns:p14="http://schemas.microsoft.com/office/powerpoint/2010/main" val="2540775016"/>
              </p:ext>
            </p:extLst>
          </p:nvPr>
        </p:nvGraphicFramePr>
        <p:xfrm>
          <a:off x="1498251" y="1590604"/>
          <a:ext cx="4118817" cy="2972923"/>
        </p:xfrm>
        <a:graphic>
          <a:graphicData uri="http://schemas.openxmlformats.org/drawingml/2006/table">
            <a:tbl>
              <a:tblPr firstRow="1" bandRow="1"/>
              <a:tblGrid>
                <a:gridCol w="1088917">
                  <a:extLst>
                    <a:ext uri="{9D8B030D-6E8A-4147-A177-3AD203B41FA5}">
                      <a16:colId xmlns:a16="http://schemas.microsoft.com/office/drawing/2014/main" val="20000"/>
                    </a:ext>
                  </a:extLst>
                </a:gridCol>
                <a:gridCol w="927306">
                  <a:extLst>
                    <a:ext uri="{9D8B030D-6E8A-4147-A177-3AD203B41FA5}">
                      <a16:colId xmlns:a16="http://schemas.microsoft.com/office/drawing/2014/main" val="20001"/>
                    </a:ext>
                  </a:extLst>
                </a:gridCol>
                <a:gridCol w="1072889">
                  <a:extLst>
                    <a:ext uri="{9D8B030D-6E8A-4147-A177-3AD203B41FA5}">
                      <a16:colId xmlns:a16="http://schemas.microsoft.com/office/drawing/2014/main" val="20002"/>
                    </a:ext>
                  </a:extLst>
                </a:gridCol>
                <a:gridCol w="1029705">
                  <a:extLst>
                    <a:ext uri="{9D8B030D-6E8A-4147-A177-3AD203B41FA5}">
                      <a16:colId xmlns:a16="http://schemas.microsoft.com/office/drawing/2014/main" val="20003"/>
                    </a:ext>
                  </a:extLst>
                </a:gridCol>
              </a:tblGrid>
              <a:tr h="51981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1" kern="1200" dirty="0">
                          <a:solidFill>
                            <a:schemeClr val="lt1"/>
                          </a:solidFill>
                          <a:latin typeface="Times New Roman" panose="02020603050405020304" pitchFamily="18" charset="0"/>
                          <a:ea typeface="黑体" panose="02010609060101010101" pitchFamily="49" charset="-122"/>
                          <a:cs typeface="Times New Roman" panose="02020603050405020304" pitchFamily="18" charset="0"/>
                        </a:rPr>
                        <a:t>峰值</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1" kern="1200" dirty="0">
                          <a:solidFill>
                            <a:schemeClr val="lt1"/>
                          </a:solidFill>
                          <a:latin typeface="Times New Roman" panose="02020603050405020304" pitchFamily="18" charset="0"/>
                          <a:ea typeface="黑体" panose="02010609060101010101" pitchFamily="49" charset="-122"/>
                          <a:cs typeface="Times New Roman" panose="02020603050405020304" pitchFamily="18" charset="0"/>
                        </a:rPr>
                        <a:t>实际利用</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800" b="1" kern="1200" dirty="0">
                          <a:solidFill>
                            <a:schemeClr val="lt1"/>
                          </a:solidFill>
                          <a:latin typeface="Times New Roman" panose="02020603050405020304" pitchFamily="18" charset="0"/>
                          <a:ea typeface="黑体" panose="02010609060101010101" pitchFamily="49" charset="-122"/>
                          <a:cs typeface="Times New Roman" panose="02020603050405020304" pitchFamily="18" charset="0"/>
                        </a:rPr>
                        <a:t>百分比</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850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计算</a:t>
                      </a: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765</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G</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94.7</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G</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12.2%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68935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内存大小</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t>
                      </a:r>
                      <a:endPar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4.6</a:t>
                      </a: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t>
                      </a:r>
                      <a:endPar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92%</a:t>
                      </a:r>
                      <a:endPar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r h="68935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内存带宽</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34</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GB/s</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GB/s</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73.5%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3"/>
                  </a:ext>
                </a:extLst>
              </a:tr>
              <a:tr h="68935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高速缓存大小</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64</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KB</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KB</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93.8%</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bl>
          </a:graphicData>
        </a:graphic>
      </p:graphicFrame>
      <p:grpSp>
        <p:nvGrpSpPr>
          <p:cNvPr id="5" name="组合 4"/>
          <p:cNvGrpSpPr/>
          <p:nvPr/>
        </p:nvGrpSpPr>
        <p:grpSpPr>
          <a:xfrm>
            <a:off x="6600056" y="1602289"/>
            <a:ext cx="3972742" cy="3090715"/>
            <a:chOff x="6339580" y="2101060"/>
            <a:chExt cx="3972742" cy="3090715"/>
          </a:xfrm>
        </p:grpSpPr>
        <p:sp>
          <p:nvSpPr>
            <p:cNvPr id="82" name="矩形 81"/>
            <p:cNvSpPr/>
            <p:nvPr/>
          </p:nvSpPr>
          <p:spPr>
            <a:xfrm>
              <a:off x="6339580" y="2101060"/>
              <a:ext cx="1361803" cy="13618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CPU</a:t>
              </a: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zh-CN" sz="2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0" name="文本框 159"/>
            <p:cNvSpPr txBox="1"/>
            <p:nvPr/>
          </p:nvSpPr>
          <p:spPr>
            <a:xfrm>
              <a:off x="6506131" y="2781961"/>
              <a:ext cx="1073429" cy="584775"/>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64</a:t>
              </a:r>
              <a:r>
                <a:rPr kumimoji="1" lang="zh-CN" altLang="en-US" sz="16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16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KB</a:t>
              </a:r>
              <a:r>
                <a:rPr kumimoji="1" lang="zh-CN" altLang="en-US" sz="16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br>
                <a:rPr kumimoji="1" lang="en-US" altLang="zh-CN" sz="16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br>
              <a:r>
                <a:rPr kumimoji="1" lang="zh-CN" altLang="en-US" sz="16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高速缓存</a:t>
              </a:r>
            </a:p>
          </p:txBody>
        </p:sp>
        <p:sp>
          <p:nvSpPr>
            <p:cNvPr id="161" name="文本框 160"/>
            <p:cNvSpPr txBox="1"/>
            <p:nvPr/>
          </p:nvSpPr>
          <p:spPr>
            <a:xfrm>
              <a:off x="6339580" y="4171478"/>
              <a:ext cx="2650129" cy="646331"/>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DDR</a:t>
              </a:r>
              <a:r>
                <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 主存 </a:t>
              </a:r>
              <a:br>
                <a:rPr kumimoji="1"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br>
              <a:r>
                <a:rPr kumimoji="1"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数据以压缩格式存储</a:t>
              </a:r>
              <a:r>
                <a:rPr kumimoji="1"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2" name="上下箭头 161"/>
            <p:cNvSpPr/>
            <p:nvPr/>
          </p:nvSpPr>
          <p:spPr>
            <a:xfrm>
              <a:off x="6844135" y="3405209"/>
              <a:ext cx="352697" cy="766269"/>
            </a:xfrm>
            <a:prstGeom prst="upDownArrow">
              <a:avLst/>
            </a:prstGeom>
            <a:solidFill>
              <a:srgbClr val="5B9BD5"/>
            </a:solidFill>
            <a:ln w="12700" cap="flat" cmpd="sng" algn="ctr">
              <a:solidFill>
                <a:srgbClr val="5B9BD5">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35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DMA</a:t>
              </a:r>
              <a:endParaRPr kumimoji="1" lang="zh-CN" altLang="en-US" sz="135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3" name="文本框 162"/>
            <p:cNvSpPr txBox="1"/>
            <p:nvPr/>
          </p:nvSpPr>
          <p:spPr>
            <a:xfrm>
              <a:off x="9136662" y="2504960"/>
              <a:ext cx="1175660" cy="92333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计算过程</a:t>
              </a:r>
              <a:endParaRPr kumimoji="1"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4" name="右箭头 163"/>
            <p:cNvSpPr/>
            <p:nvPr/>
          </p:nvSpPr>
          <p:spPr>
            <a:xfrm>
              <a:off x="7757716" y="2678612"/>
              <a:ext cx="1322612" cy="477317"/>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解压缩</a:t>
              </a:r>
            </a:p>
          </p:txBody>
        </p:sp>
        <p:sp>
          <p:nvSpPr>
            <p:cNvPr id="165" name="左箭头 164"/>
            <p:cNvSpPr/>
            <p:nvPr/>
          </p:nvSpPr>
          <p:spPr>
            <a:xfrm>
              <a:off x="7738120" y="3155928"/>
              <a:ext cx="1342209" cy="487938"/>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35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压缩</a:t>
              </a:r>
            </a:p>
          </p:txBody>
        </p:sp>
        <p:sp>
          <p:nvSpPr>
            <p:cNvPr id="166" name="文本框 165"/>
            <p:cNvSpPr txBox="1"/>
            <p:nvPr/>
          </p:nvSpPr>
          <p:spPr>
            <a:xfrm>
              <a:off x="6339580" y="4822443"/>
              <a:ext cx="2976701" cy="369332"/>
            </a:xfrm>
            <a:prstGeom prst="rect">
              <a:avLst/>
            </a:prstGeom>
            <a:noFill/>
          </p:spPr>
          <p:txBody>
            <a:bodyPr wrap="square" rtlCol="0">
              <a:spAutoFit/>
            </a:bodyPr>
            <a:lstStyle/>
            <a:p>
              <a:r>
                <a:rPr kumimoji="1"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支持更大问题规模的模拟</a:t>
              </a:r>
            </a:p>
          </p:txBody>
        </p:sp>
        <p:sp>
          <p:nvSpPr>
            <p:cNvPr id="167" name="文本框 166"/>
            <p:cNvSpPr txBox="1"/>
            <p:nvPr/>
          </p:nvSpPr>
          <p:spPr>
            <a:xfrm>
              <a:off x="7253167" y="3648246"/>
              <a:ext cx="2976701" cy="369332"/>
            </a:xfrm>
            <a:prstGeom prst="rect">
              <a:avLst/>
            </a:prstGeom>
            <a:noFill/>
          </p:spPr>
          <p:txBody>
            <a:bodyPr wrap="square" rtlCol="0">
              <a:spAutoFit/>
            </a:bodyPr>
            <a:lstStyle/>
            <a:p>
              <a:r>
                <a:rPr kumimoji="1"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支持更多数据的读入读出</a:t>
              </a:r>
            </a:p>
          </p:txBody>
        </p:sp>
      </p:grpSp>
      <p:sp>
        <p:nvSpPr>
          <p:cNvPr id="168" name="标题 2"/>
          <p:cNvSpPr txBox="1">
            <a:spLocks/>
          </p:cNvSpPr>
          <p:nvPr/>
        </p:nvSpPr>
        <p:spPr bwMode="auto">
          <a:xfrm>
            <a:off x="1271464" y="5027653"/>
            <a:ext cx="9793088" cy="993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kumimoji="1" lang="zh-CN" altLang="en-US" sz="2800"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提出实时压缩方案支持降低访存压力并支持更大规模问题求解；优化实现细粒度有损压缩算法降低压缩成本，提升额外性能</a:t>
            </a:r>
          </a:p>
        </p:txBody>
      </p:sp>
      <p:sp>
        <p:nvSpPr>
          <p:cNvPr id="17" name="标题 1"/>
          <p:cNvSpPr>
            <a:spLocks noGrp="1"/>
          </p:cNvSpPr>
          <p:nvPr>
            <p:ph type="title"/>
          </p:nvPr>
        </p:nvSpPr>
        <p:spPr>
          <a:xfrm>
            <a:off x="-130453" y="200943"/>
            <a:ext cx="12457384" cy="1139825"/>
          </a:xfrm>
        </p:spPr>
        <p:txBody>
          <a:bodyPr/>
          <a:lstStyle/>
          <a:p>
            <a:pPr algn="ctr"/>
            <a:r>
              <a:rPr lang="zh-CN" altLang="en-US" dirty="0">
                <a:latin typeface="华文新魏" panose="02010800040101010101" pitchFamily="2" charset="-122"/>
                <a:ea typeface="华文新魏" panose="02010800040101010101" pitchFamily="2" charset="-122"/>
              </a:rPr>
              <a:t>非线性大地震模拟：结构网格偏微分方程显式求解</a:t>
            </a:r>
          </a:p>
        </p:txBody>
      </p:sp>
    </p:spTree>
    <p:extLst>
      <p:ext uri="{BB962C8B-B14F-4D97-AF65-F5344CB8AC3E}">
        <p14:creationId xmlns:p14="http://schemas.microsoft.com/office/powerpoint/2010/main" val="3039206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7814"/>
            <a:ext cx="12144672" cy="1139825"/>
          </a:xfrm>
        </p:spPr>
        <p:txBody>
          <a:bodyPr/>
          <a:lstStyle/>
          <a:p>
            <a:pPr algn="ctr"/>
            <a:r>
              <a:rPr lang="zh-CN" altLang="en-US" dirty="0">
                <a:latin typeface="华文新魏" panose="02010800040101010101" pitchFamily="2" charset="-122"/>
                <a:ea typeface="华文新魏" panose="02010800040101010101" pitchFamily="2" charset="-122"/>
              </a:rPr>
              <a:t>非线性大地震模拟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34</a:t>
            </a:fld>
            <a:endParaRPr lang="zh-CN" altLang="en-US"/>
          </a:p>
        </p:txBody>
      </p:sp>
      <p:sp>
        <p:nvSpPr>
          <p:cNvPr id="18" name="标题 1"/>
          <p:cNvSpPr txBox="1">
            <a:spLocks/>
          </p:cNvSpPr>
          <p:nvPr/>
        </p:nvSpPr>
        <p:spPr bwMode="auto">
          <a:xfrm>
            <a:off x="2639617" y="5733256"/>
            <a:ext cx="6696744"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r>
              <a:rPr kumimoji="1" lang="zh-CN" altLang="en-US" sz="2800" kern="0" dirty="0">
                <a:solidFill>
                  <a:schemeClr val="tx1"/>
                </a:solidFill>
                <a:latin typeface="黑体" panose="02010609060101010101" pitchFamily="49" charset="-122"/>
                <a:ea typeface="黑体" panose="02010609060101010101" pitchFamily="49" charset="-122"/>
              </a:rPr>
              <a:t>弱可扩展性近乎线性扩展到全机上千万核</a:t>
            </a:r>
            <a:endParaRPr kumimoji="1" lang="zh-CN" altLang="en-US" sz="4000" kern="0" dirty="0">
              <a:solidFill>
                <a:schemeClr val="tx1"/>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1432013" y="1126798"/>
            <a:ext cx="9111952" cy="4571869"/>
          </a:xfrm>
          <a:prstGeom prst="rect">
            <a:avLst/>
          </a:prstGeom>
        </p:spPr>
      </p:pic>
      <p:sp>
        <p:nvSpPr>
          <p:cNvPr id="8" name="TextBox 5"/>
          <p:cNvSpPr txBox="1"/>
          <p:nvPr/>
        </p:nvSpPr>
        <p:spPr>
          <a:xfrm>
            <a:off x="7464152" y="3048330"/>
            <a:ext cx="3312669" cy="646331"/>
          </a:xfrm>
          <a:prstGeom prst="rect">
            <a:avLst/>
          </a:prstGeom>
          <a:noFill/>
        </p:spPr>
        <p:txBody>
          <a:bodyPr wrap="square" rtlCol="0">
            <a:spAutoFit/>
          </a:bodyPr>
          <a:lstStyle/>
          <a:p>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峰值性能：</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18.9Pflops</a:t>
            </a:r>
          </a:p>
          <a:p>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并行效率：</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97.9%</a:t>
            </a:r>
            <a:endParaRPr 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7" name="内容占位符 3"/>
          <p:cNvGraphicFramePr>
            <a:graphicFrameLocks/>
          </p:cNvGraphicFramePr>
          <p:nvPr>
            <p:extLst>
              <p:ext uri="{D42A27DB-BD31-4B8C-83A1-F6EECF244321}">
                <p14:modId xmlns:p14="http://schemas.microsoft.com/office/powerpoint/2010/main" val="3334848196"/>
              </p:ext>
            </p:extLst>
          </p:nvPr>
        </p:nvGraphicFramePr>
        <p:xfrm>
          <a:off x="5087888" y="3907375"/>
          <a:ext cx="5328592" cy="1272540"/>
        </p:xfrm>
        <a:graphic>
          <a:graphicData uri="http://schemas.openxmlformats.org/drawingml/2006/table">
            <a:tbl>
              <a:tblPr firstRow="1" bandRow="1"/>
              <a:tblGrid>
                <a:gridCol w="1040139">
                  <a:extLst>
                    <a:ext uri="{9D8B030D-6E8A-4147-A177-3AD203B41FA5}">
                      <a16:colId xmlns:a16="http://schemas.microsoft.com/office/drawing/2014/main" val="20000"/>
                    </a:ext>
                  </a:extLst>
                </a:gridCol>
                <a:gridCol w="980570">
                  <a:extLst>
                    <a:ext uri="{9D8B030D-6E8A-4147-A177-3AD203B41FA5}">
                      <a16:colId xmlns:a16="http://schemas.microsoft.com/office/drawing/2014/main" val="20001"/>
                    </a:ext>
                  </a:extLst>
                </a:gridCol>
                <a:gridCol w="3307883">
                  <a:extLst>
                    <a:ext uri="{9D8B030D-6E8A-4147-A177-3AD203B41FA5}">
                      <a16:colId xmlns:a16="http://schemas.microsoft.com/office/drawing/2014/main" val="20002"/>
                    </a:ext>
                  </a:extLst>
                </a:gridCol>
              </a:tblGrid>
              <a:tr h="31716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机器峰值</a:t>
                      </a:r>
                      <a:br>
                        <a:rPr lang="en-US" altLang="zh-CN" sz="1400" dirty="0">
                          <a:latin typeface="Times New Roman" panose="02020603050405020304" pitchFamily="18" charset="0"/>
                          <a:ea typeface="黑体" panose="02010609060101010101" pitchFamily="49" charset="-122"/>
                          <a:cs typeface="Times New Roman" panose="02020603050405020304" pitchFamily="18" charset="0"/>
                        </a:rPr>
                      </a:b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性能</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最佳应用性能</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20661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泰坦</a:t>
                      </a: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Pflops</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半机</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1.6</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Pflops</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aseline="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aseline="0" dirty="0">
                          <a:latin typeface="Times New Roman" panose="02020603050405020304" pitchFamily="18" charset="0"/>
                          <a:ea typeface="黑体" panose="02010609060101010101" pitchFamily="49" charset="-122"/>
                          <a:cs typeface="Times New Roman" panose="02020603050405020304" pitchFamily="18" charset="0"/>
                        </a:rPr>
                        <a:t>11.9%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45619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神威</a:t>
                      </a:r>
                      <a:br>
                        <a:rPr lang="en-US" altLang="zh-CN" sz="1400" dirty="0">
                          <a:latin typeface="Times New Roman" panose="02020603050405020304" pitchFamily="18" charset="0"/>
                          <a:ea typeface="黑体" panose="02010609060101010101" pitchFamily="49" charset="-122"/>
                          <a:cs typeface="Times New Roman" panose="02020603050405020304" pitchFamily="18" charset="0"/>
                        </a:rPr>
                      </a:b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太湖之光</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125</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Pflops</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全机（不使用压缩）</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15.2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Pflops</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12.2%</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全机（使用压缩）</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18.9</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Pflops</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15.1%</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260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28" y="277814"/>
            <a:ext cx="12144672" cy="1139825"/>
          </a:xfrm>
        </p:spPr>
        <p:txBody>
          <a:bodyPr/>
          <a:lstStyle/>
          <a:p>
            <a:pPr algn="ctr"/>
            <a:r>
              <a:rPr lang="zh-CN" altLang="en-US" sz="4000" dirty="0">
                <a:latin typeface="华文新魏" panose="02010800040101010101" pitchFamily="2" charset="-122"/>
                <a:ea typeface="华文新魏" panose="02010800040101010101" pitchFamily="2" charset="-122"/>
              </a:rPr>
              <a:t>超高分辨率大气动力学模拟的计算挑战</a:t>
            </a:r>
            <a:br>
              <a:rPr lang="zh-CN" altLang="en-US" dirty="0">
                <a:latin typeface="华文新魏" panose="02010800040101010101" pitchFamily="2" charset="-122"/>
                <a:ea typeface="华文新魏" panose="02010800040101010101" pitchFamily="2" charset="-122"/>
              </a:rPr>
            </a:br>
            <a:endParaRPr lang="en-US"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35</a:t>
            </a:fld>
            <a:endParaRPr lang="zh-CN" altLang="en-US">
              <a:latin typeface="华文新魏" panose="02010800040101010101" pitchFamily="2" charset="-122"/>
              <a:ea typeface="华文新魏" panose="02010800040101010101" pitchFamily="2" charset="-122"/>
            </a:endParaRPr>
          </a:p>
        </p:txBody>
      </p:sp>
      <p:pic>
        <p:nvPicPr>
          <p:cNvPr id="9" name="图片 8"/>
          <p:cNvPicPr>
            <a:picLocks noChangeAspect="1"/>
          </p:cNvPicPr>
          <p:nvPr/>
        </p:nvPicPr>
        <p:blipFill>
          <a:blip r:embed="rId3"/>
          <a:stretch>
            <a:fillRect/>
          </a:stretch>
        </p:blipFill>
        <p:spPr>
          <a:xfrm>
            <a:off x="1847528" y="1453239"/>
            <a:ext cx="8408044" cy="5000097"/>
          </a:xfrm>
          <a:prstGeom prst="rect">
            <a:avLst/>
          </a:prstGeom>
        </p:spPr>
      </p:pic>
      <p:sp>
        <p:nvSpPr>
          <p:cNvPr id="10" name="矩形 9"/>
          <p:cNvSpPr/>
          <p:nvPr/>
        </p:nvSpPr>
        <p:spPr>
          <a:xfrm>
            <a:off x="3030355" y="4008523"/>
            <a:ext cx="6029011" cy="7636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30355" y="3215878"/>
            <a:ext cx="6029011" cy="2098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861795" y="4796584"/>
            <a:ext cx="8327205"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CN" altLang="en-US" sz="2400" dirty="0">
                <a:latin typeface="黑体" panose="02010609060101010101" pitchFamily="49" charset="-122"/>
                <a:ea typeface="黑体" panose="02010609060101010101" pitchFamily="49" charset="-122"/>
              </a:rPr>
              <a:t>传统大气动力学偏微分方程显式求解方法在高分辨率求解上面临计算步长过小问题，不利于长时模拟，隐式求解方法是可能的解决方案。但隐式求解方法面临收敛性和稀疏线性方程组求解低效的困难</a:t>
            </a:r>
            <a:endParaRPr lang="zh-CN" altLang="en-US" sz="2000" b="1" dirty="0">
              <a:latin typeface="黑体" panose="02010609060101010101" pitchFamily="49" charset="-122"/>
              <a:ea typeface="黑体" panose="02010609060101010101" pitchFamily="49" charset="-122"/>
            </a:endParaRPr>
          </a:p>
        </p:txBody>
      </p:sp>
      <p:sp>
        <p:nvSpPr>
          <p:cNvPr id="3" name="文本框 2"/>
          <p:cNvSpPr txBox="1"/>
          <p:nvPr/>
        </p:nvSpPr>
        <p:spPr>
          <a:xfrm>
            <a:off x="3649348" y="1132670"/>
            <a:ext cx="5088252"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rPr>
              <a:t>美国新一代天气模式大气动力框架比较计划</a:t>
            </a:r>
          </a:p>
        </p:txBody>
      </p:sp>
    </p:spTree>
    <p:extLst>
      <p:ext uri="{BB962C8B-B14F-4D97-AF65-F5344CB8AC3E}">
        <p14:creationId xmlns:p14="http://schemas.microsoft.com/office/powerpoint/2010/main" val="1167209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39" y="114499"/>
            <a:ext cx="10972800" cy="1139825"/>
          </a:xfrm>
        </p:spPr>
        <p:txBody>
          <a:bodyPr>
            <a:normAutofit/>
          </a:bodyPr>
          <a:lstStyle/>
          <a:p>
            <a:pPr algn="ctr"/>
            <a:r>
              <a:rPr lang="zh-CN" altLang="en-US" sz="3600" dirty="0">
                <a:latin typeface="华文新魏" panose="02010800040101010101" pitchFamily="2" charset="-122"/>
                <a:ea typeface="华文新魏" panose="02010800040101010101" pitchFamily="2" charset="-122"/>
              </a:rPr>
              <a:t>如何在隐式求解算法中有效开发千万核并行？</a:t>
            </a:r>
            <a:endParaRPr kumimoji="1" lang="zh-CN" altLang="en-US" sz="3600" b="1" dirty="0">
              <a:latin typeface="Microsoft YaHei" charset="-122"/>
              <a:ea typeface="Microsoft YaHei" charset="-122"/>
              <a:cs typeface="Microsoft YaHei" charset="-122"/>
            </a:endParaRPr>
          </a:p>
        </p:txBody>
      </p:sp>
      <p:grpSp>
        <p:nvGrpSpPr>
          <p:cNvPr id="4" name="组 3"/>
          <p:cNvGrpSpPr/>
          <p:nvPr/>
        </p:nvGrpSpPr>
        <p:grpSpPr>
          <a:xfrm>
            <a:off x="513435" y="1480905"/>
            <a:ext cx="11378499" cy="1166479"/>
            <a:chOff x="-80137" y="774700"/>
            <a:chExt cx="9482083" cy="972066"/>
          </a:xfrm>
        </p:grpSpPr>
        <p:sp>
          <p:nvSpPr>
            <p:cNvPr id="6" name="矩形 5"/>
            <p:cNvSpPr/>
            <p:nvPr/>
          </p:nvSpPr>
          <p:spPr>
            <a:xfrm>
              <a:off x="-80137" y="1100435"/>
              <a:ext cx="9482083" cy="646331"/>
            </a:xfrm>
            <a:prstGeom prst="rect">
              <a:avLst/>
            </a:prstGeom>
            <a:noFill/>
          </p:spPr>
          <p:txBody>
            <a:bodyPr wrap="none" lIns="109728" tIns="54864" rIns="109728" bIns="54864">
              <a:spAutoFit/>
            </a:bodyPr>
            <a:lstStyle/>
            <a:p>
              <a:pPr algn="ctr"/>
              <a:r>
                <a:rPr lang="en-US" altLang="zh-CN" sz="4320" b="1" dirty="0">
                  <a:ln w="12700">
                    <a:solidFill>
                      <a:schemeClr val="tx2">
                        <a:satMod val="155000"/>
                      </a:schemeClr>
                    </a:solidFill>
                    <a:prstDash val="solid"/>
                  </a:ln>
                  <a:solidFill>
                    <a:srgbClr val="F8CBEE"/>
                  </a:solidFill>
                  <a:effectLst>
                    <a:outerShdw blurRad="41275" dist="20320" dir="1800000" algn="tl" rotWithShape="0">
                      <a:srgbClr val="000000">
                        <a:alpha val="40000"/>
                      </a:srgbClr>
                    </a:outerShdw>
                  </a:effectLst>
                  <a:latin typeface="Verdana"/>
                  <a:ea typeface="Heiti SC Light"/>
                  <a:cs typeface="Verdana"/>
                </a:rPr>
                <a:t>40 × 1,024 × 4 × 65 = 10,649,600 </a:t>
              </a:r>
              <a:endParaRPr lang="zh-CN" altLang="en-US" sz="4320" b="1" dirty="0">
                <a:ln w="12700">
                  <a:solidFill>
                    <a:schemeClr val="tx2">
                      <a:satMod val="155000"/>
                    </a:schemeClr>
                  </a:solidFill>
                  <a:prstDash val="solid"/>
                </a:ln>
                <a:solidFill>
                  <a:srgbClr val="F8CBEE"/>
                </a:solidFill>
                <a:effectLst>
                  <a:outerShdw blurRad="41275" dist="20320" dir="1800000" algn="tl" rotWithShape="0">
                    <a:srgbClr val="000000">
                      <a:alpha val="40000"/>
                    </a:srgbClr>
                  </a:outerShdw>
                </a:effectLst>
                <a:latin typeface="Verdana"/>
                <a:ea typeface="Heiti SC Light"/>
                <a:cs typeface="Verdana"/>
              </a:endParaRPr>
            </a:p>
          </p:txBody>
        </p:sp>
        <p:sp>
          <p:nvSpPr>
            <p:cNvPr id="3" name="文本框 2"/>
            <p:cNvSpPr txBox="1"/>
            <p:nvPr/>
          </p:nvSpPr>
          <p:spPr>
            <a:xfrm>
              <a:off x="152400" y="774700"/>
              <a:ext cx="901700" cy="353943"/>
            </a:xfrm>
            <a:prstGeom prst="rect">
              <a:avLst/>
            </a:prstGeom>
            <a:noFill/>
          </p:spPr>
          <p:txBody>
            <a:bodyPr wrap="square" rtlCol="0">
              <a:spAutoFit/>
            </a:bodyPr>
            <a:lstStyle/>
            <a:p>
              <a:r>
                <a:rPr kumimoji="1" lang="en-US" altLang="zh-CN" sz="2160" i="1" dirty="0">
                  <a:solidFill>
                    <a:srgbClr val="D766E0"/>
                  </a:solidFill>
                  <a:latin typeface="Verdana"/>
                  <a:cs typeface="Verdana"/>
                </a:rPr>
                <a:t>racks</a:t>
              </a:r>
              <a:endParaRPr kumimoji="1" lang="zh-CN" altLang="en-US" sz="2160" i="1" dirty="0">
                <a:solidFill>
                  <a:srgbClr val="D766E0"/>
                </a:solidFill>
                <a:latin typeface="Verdana"/>
                <a:cs typeface="Verdana"/>
              </a:endParaRPr>
            </a:p>
          </p:txBody>
        </p:sp>
        <p:sp>
          <p:nvSpPr>
            <p:cNvPr id="17" name="文本框 16"/>
            <p:cNvSpPr txBox="1"/>
            <p:nvPr/>
          </p:nvSpPr>
          <p:spPr>
            <a:xfrm>
              <a:off x="1879600" y="774700"/>
              <a:ext cx="901700" cy="353943"/>
            </a:xfrm>
            <a:prstGeom prst="rect">
              <a:avLst/>
            </a:prstGeom>
            <a:noFill/>
          </p:spPr>
          <p:txBody>
            <a:bodyPr wrap="square" rtlCol="0">
              <a:spAutoFit/>
            </a:bodyPr>
            <a:lstStyle/>
            <a:p>
              <a:r>
                <a:rPr kumimoji="1" lang="en-US" altLang="zh-CN" sz="2160" i="1" dirty="0">
                  <a:solidFill>
                    <a:srgbClr val="D766E0"/>
                  </a:solidFill>
                  <a:latin typeface="Verdana"/>
                  <a:cs typeface="Verdana"/>
                </a:rPr>
                <a:t>chips</a:t>
              </a:r>
              <a:endParaRPr kumimoji="1" lang="zh-CN" altLang="en-US" sz="2160" i="1" dirty="0">
                <a:solidFill>
                  <a:srgbClr val="D766E0"/>
                </a:solidFill>
                <a:latin typeface="Verdana"/>
                <a:cs typeface="Verdana"/>
              </a:endParaRPr>
            </a:p>
          </p:txBody>
        </p:sp>
        <p:sp>
          <p:nvSpPr>
            <p:cNvPr id="18" name="文本框 17"/>
            <p:cNvSpPr txBox="1"/>
            <p:nvPr/>
          </p:nvSpPr>
          <p:spPr>
            <a:xfrm>
              <a:off x="3200400" y="774700"/>
              <a:ext cx="1727200" cy="353943"/>
            </a:xfrm>
            <a:prstGeom prst="rect">
              <a:avLst/>
            </a:prstGeom>
            <a:noFill/>
          </p:spPr>
          <p:txBody>
            <a:bodyPr wrap="square" rtlCol="0">
              <a:spAutoFit/>
            </a:bodyPr>
            <a:lstStyle/>
            <a:p>
              <a:r>
                <a:rPr kumimoji="1" lang="en-US" altLang="zh-CN" sz="2160" i="1" dirty="0">
                  <a:solidFill>
                    <a:srgbClr val="D766E0"/>
                  </a:solidFill>
                  <a:latin typeface="Verdana"/>
                  <a:cs typeface="Verdana"/>
                </a:rPr>
                <a:t>core-groups</a:t>
              </a:r>
              <a:endParaRPr kumimoji="1" lang="zh-CN" altLang="en-US" sz="2160" i="1" dirty="0">
                <a:solidFill>
                  <a:srgbClr val="D766E0"/>
                </a:solidFill>
                <a:latin typeface="Verdana"/>
                <a:cs typeface="Verdana"/>
              </a:endParaRPr>
            </a:p>
          </p:txBody>
        </p:sp>
        <p:sp>
          <p:nvSpPr>
            <p:cNvPr id="19" name="文本框 18"/>
            <p:cNvSpPr txBox="1"/>
            <p:nvPr/>
          </p:nvSpPr>
          <p:spPr>
            <a:xfrm>
              <a:off x="4787900" y="774700"/>
              <a:ext cx="901700" cy="353943"/>
            </a:xfrm>
            <a:prstGeom prst="rect">
              <a:avLst/>
            </a:prstGeom>
            <a:noFill/>
          </p:spPr>
          <p:txBody>
            <a:bodyPr wrap="square" rtlCol="0">
              <a:spAutoFit/>
            </a:bodyPr>
            <a:lstStyle/>
            <a:p>
              <a:r>
                <a:rPr kumimoji="1" lang="en-US" altLang="zh-CN" sz="2160" i="1" dirty="0">
                  <a:solidFill>
                    <a:srgbClr val="D766E0"/>
                  </a:solidFill>
                  <a:latin typeface="Verdana"/>
                  <a:cs typeface="Verdana"/>
                </a:rPr>
                <a:t>cores</a:t>
              </a:r>
              <a:endParaRPr kumimoji="1" lang="zh-CN" altLang="en-US" sz="2160" i="1" dirty="0">
                <a:solidFill>
                  <a:srgbClr val="D766E0"/>
                </a:solidFill>
                <a:latin typeface="Verdana"/>
                <a:cs typeface="Verdana"/>
              </a:endParaRPr>
            </a:p>
          </p:txBody>
        </p:sp>
        <p:sp>
          <p:nvSpPr>
            <p:cNvPr id="20" name="文本框 19"/>
            <p:cNvSpPr txBox="1"/>
            <p:nvPr/>
          </p:nvSpPr>
          <p:spPr>
            <a:xfrm>
              <a:off x="6388100" y="774700"/>
              <a:ext cx="2730500" cy="353943"/>
            </a:xfrm>
            <a:prstGeom prst="rect">
              <a:avLst/>
            </a:prstGeom>
            <a:noFill/>
          </p:spPr>
          <p:txBody>
            <a:bodyPr wrap="square" rtlCol="0">
              <a:spAutoFit/>
            </a:bodyPr>
            <a:lstStyle/>
            <a:p>
              <a:r>
                <a:rPr kumimoji="1" lang="en-US" altLang="zh-CN" sz="2160" i="1" dirty="0">
                  <a:solidFill>
                    <a:srgbClr val="D766E0"/>
                  </a:solidFill>
                  <a:latin typeface="Verdana"/>
                  <a:cs typeface="Verdana"/>
                </a:rPr>
                <a:t>total number of cores</a:t>
              </a:r>
              <a:endParaRPr kumimoji="1" lang="zh-CN" altLang="en-US" sz="2160" i="1" dirty="0">
                <a:solidFill>
                  <a:srgbClr val="D766E0"/>
                </a:solidFill>
                <a:latin typeface="Verdana"/>
                <a:cs typeface="Verdana"/>
              </a:endParaRPr>
            </a:p>
          </p:txBody>
        </p:sp>
      </p:grpSp>
      <p:cxnSp>
        <p:nvCxnSpPr>
          <p:cNvPr id="22" name="直线连接符 21"/>
          <p:cNvCxnSpPr/>
          <p:nvPr/>
        </p:nvCxnSpPr>
        <p:spPr>
          <a:xfrm>
            <a:off x="5958840" y="551264"/>
            <a:ext cx="0" cy="5974080"/>
          </a:xfrm>
          <a:prstGeom prst="line">
            <a:avLst/>
          </a:prstGeom>
          <a:ln w="28575" cmpd="sng">
            <a:solidFill>
              <a:srgbClr val="23B26D"/>
            </a:solidFill>
            <a:prstDash val="dash"/>
          </a:ln>
        </p:spPr>
        <p:style>
          <a:lnRef idx="2">
            <a:schemeClr val="accent1"/>
          </a:lnRef>
          <a:fillRef idx="0">
            <a:schemeClr val="accent1"/>
          </a:fillRef>
          <a:effectRef idx="1">
            <a:schemeClr val="accent1"/>
          </a:effectRef>
          <a:fontRef idx="minor">
            <a:schemeClr val="tx1"/>
          </a:fontRef>
        </p:style>
      </p:cxnSp>
      <p:sp>
        <p:nvSpPr>
          <p:cNvPr id="28" name="右大括号 27"/>
          <p:cNvSpPr/>
          <p:nvPr/>
        </p:nvSpPr>
        <p:spPr>
          <a:xfrm rot="5400000" flipH="1">
            <a:off x="3276600" y="-1109896"/>
            <a:ext cx="350520" cy="4831080"/>
          </a:xfrm>
          <a:prstGeom prst="rightBrace">
            <a:avLst>
              <a:gd name="adj1" fmla="val 61458"/>
              <a:gd name="adj2" fmla="val 50000"/>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2160">
              <a:latin typeface="Verdana"/>
              <a:cs typeface="Verdana"/>
            </a:endParaRPr>
          </a:p>
        </p:txBody>
      </p:sp>
      <p:sp>
        <p:nvSpPr>
          <p:cNvPr id="29" name="文本框 28"/>
          <p:cNvSpPr txBox="1"/>
          <p:nvPr/>
        </p:nvSpPr>
        <p:spPr>
          <a:xfrm>
            <a:off x="2057400" y="703664"/>
            <a:ext cx="3063240" cy="387798"/>
          </a:xfrm>
          <a:prstGeom prst="rect">
            <a:avLst/>
          </a:prstGeom>
          <a:noFill/>
        </p:spPr>
        <p:txBody>
          <a:bodyPr wrap="square" rtlCol="0">
            <a:spAutoFit/>
          </a:bodyPr>
          <a:lstStyle/>
          <a:p>
            <a:r>
              <a:rPr kumimoji="1" lang="en-US" altLang="zh-CN" sz="1920" dirty="0">
                <a:solidFill>
                  <a:srgbClr val="478EE2"/>
                </a:solidFill>
                <a:latin typeface="Verdana"/>
                <a:cs typeface="Verdana"/>
              </a:rPr>
              <a:t>163,840 processes</a:t>
            </a:r>
            <a:endParaRPr kumimoji="1" lang="zh-CN" altLang="en-US" sz="1920" dirty="0">
              <a:solidFill>
                <a:srgbClr val="478EE2"/>
              </a:solidFill>
              <a:latin typeface="Verdana"/>
              <a:cs typeface="Verdana"/>
            </a:endParaRPr>
          </a:p>
        </p:txBody>
      </p:sp>
      <p:sp>
        <p:nvSpPr>
          <p:cNvPr id="30" name="右大括号 29"/>
          <p:cNvSpPr/>
          <p:nvPr/>
        </p:nvSpPr>
        <p:spPr>
          <a:xfrm rot="5400000" flipH="1">
            <a:off x="6530340" y="680804"/>
            <a:ext cx="350520" cy="1249680"/>
          </a:xfrm>
          <a:prstGeom prst="rightBrace">
            <a:avLst>
              <a:gd name="adj1" fmla="val 61458"/>
              <a:gd name="adj2" fmla="val 50000"/>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2160">
              <a:latin typeface="Verdana"/>
              <a:cs typeface="Verdana"/>
            </a:endParaRPr>
          </a:p>
        </p:txBody>
      </p:sp>
      <p:sp>
        <p:nvSpPr>
          <p:cNvPr id="31" name="文本框 30"/>
          <p:cNvSpPr txBox="1"/>
          <p:nvPr/>
        </p:nvSpPr>
        <p:spPr>
          <a:xfrm>
            <a:off x="5943600" y="703664"/>
            <a:ext cx="1874520" cy="387798"/>
          </a:xfrm>
          <a:prstGeom prst="rect">
            <a:avLst/>
          </a:prstGeom>
          <a:noFill/>
        </p:spPr>
        <p:txBody>
          <a:bodyPr wrap="square" rtlCol="0">
            <a:spAutoFit/>
          </a:bodyPr>
          <a:lstStyle/>
          <a:p>
            <a:r>
              <a:rPr kumimoji="1" lang="en-US" altLang="zh-CN" sz="1920" dirty="0">
                <a:solidFill>
                  <a:srgbClr val="478EE2"/>
                </a:solidFill>
                <a:latin typeface="Verdana"/>
                <a:cs typeface="Verdana"/>
              </a:rPr>
              <a:t>65 threads</a:t>
            </a:r>
            <a:endParaRPr kumimoji="1" lang="zh-CN" altLang="en-US" sz="1920" dirty="0">
              <a:solidFill>
                <a:srgbClr val="478EE2"/>
              </a:solidFill>
              <a:latin typeface="Verdana"/>
              <a:cs typeface="Verdana"/>
            </a:endParaRPr>
          </a:p>
        </p:txBody>
      </p:sp>
      <p:sp>
        <p:nvSpPr>
          <p:cNvPr id="24" name="文本框 23"/>
          <p:cNvSpPr txBox="1"/>
          <p:nvPr/>
        </p:nvSpPr>
        <p:spPr>
          <a:xfrm>
            <a:off x="6461760" y="2679784"/>
            <a:ext cx="4907280" cy="350865"/>
          </a:xfrm>
          <a:prstGeom prst="rect">
            <a:avLst/>
          </a:prstGeom>
          <a:noFill/>
        </p:spPr>
        <p:txBody>
          <a:bodyPr wrap="square" rtlCol="0">
            <a:spAutoFit/>
          </a:bodyPr>
          <a:lstStyle/>
          <a:p>
            <a:r>
              <a:rPr kumimoji="1" lang="en-US" altLang="zh-CN" sz="1680" dirty="0">
                <a:solidFill>
                  <a:srgbClr val="660066"/>
                </a:solidFill>
                <a:latin typeface="Verdana"/>
                <a:cs typeface="Verdana"/>
              </a:rPr>
              <a:t>Geometry-based pipelined ILU (GP-ILU)</a:t>
            </a:r>
            <a:endParaRPr kumimoji="1" lang="zh-CN" altLang="en-US" sz="1680" dirty="0">
              <a:solidFill>
                <a:srgbClr val="660066"/>
              </a:solidFill>
              <a:latin typeface="Verdana"/>
              <a:cs typeface="Verdana"/>
            </a:endParaRPr>
          </a:p>
        </p:txBody>
      </p:sp>
      <p:pic>
        <p:nvPicPr>
          <p:cNvPr id="36" name="Picture 9"/>
          <p:cNvPicPr>
            <a:picLocks noChangeAspect="1"/>
          </p:cNvPicPr>
          <p:nvPr/>
        </p:nvPicPr>
        <p:blipFill>
          <a:blip r:embed="rId3"/>
          <a:stretch>
            <a:fillRect/>
          </a:stretch>
        </p:blipFill>
        <p:spPr>
          <a:xfrm>
            <a:off x="6512560" y="3002693"/>
            <a:ext cx="4875545" cy="3421050"/>
          </a:xfrm>
          <a:prstGeom prst="rect">
            <a:avLst/>
          </a:prstGeom>
        </p:spPr>
      </p:pic>
      <p:grpSp>
        <p:nvGrpSpPr>
          <p:cNvPr id="38" name="组 37"/>
          <p:cNvGrpSpPr/>
          <p:nvPr/>
        </p:nvGrpSpPr>
        <p:grpSpPr>
          <a:xfrm>
            <a:off x="911424" y="2652320"/>
            <a:ext cx="4316904" cy="3261360"/>
            <a:chOff x="445406" y="2476500"/>
            <a:chExt cx="3597420" cy="2717800"/>
          </a:xfrm>
        </p:grpSpPr>
        <p:pic>
          <p:nvPicPr>
            <p:cNvPr id="39" name="图片 38" descr="无标题.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06" y="2755900"/>
              <a:ext cx="3597420" cy="2438400"/>
            </a:xfrm>
            <a:prstGeom prst="rect">
              <a:avLst/>
            </a:prstGeom>
          </p:spPr>
        </p:pic>
        <p:sp>
          <p:nvSpPr>
            <p:cNvPr id="40" name="文本框 39"/>
            <p:cNvSpPr txBox="1"/>
            <p:nvPr/>
          </p:nvSpPr>
          <p:spPr>
            <a:xfrm>
              <a:off x="1397000" y="2476500"/>
              <a:ext cx="2159000" cy="292388"/>
            </a:xfrm>
            <a:prstGeom prst="rect">
              <a:avLst/>
            </a:prstGeom>
            <a:noFill/>
          </p:spPr>
          <p:txBody>
            <a:bodyPr wrap="square" rtlCol="0">
              <a:spAutoFit/>
            </a:bodyPr>
            <a:lstStyle/>
            <a:p>
              <a:r>
                <a:rPr kumimoji="1" lang="en-US" altLang="zh-CN" sz="1680" dirty="0">
                  <a:solidFill>
                    <a:srgbClr val="660066"/>
                  </a:solidFill>
                  <a:latin typeface="Verdana"/>
                  <a:cs typeface="Verdana"/>
                </a:rPr>
                <a:t>DD-MG </a:t>
              </a:r>
              <a:r>
                <a:rPr kumimoji="1" lang="en-US" altLang="zh-CN" sz="1680" dirty="0">
                  <a:solidFill>
                    <a:srgbClr val="660066"/>
                  </a:solidFill>
                  <a:latin typeface="Monotype Corsiva"/>
                  <a:cs typeface="Monotype Corsiva"/>
                </a:rPr>
                <a:t>K</a:t>
              </a:r>
              <a:r>
                <a:rPr kumimoji="1" lang="en-US" altLang="zh-CN" sz="1680" dirty="0">
                  <a:solidFill>
                    <a:srgbClr val="660066"/>
                  </a:solidFill>
                  <a:latin typeface="Verdana"/>
                  <a:cs typeface="Verdana"/>
                </a:rPr>
                <a:t>-cycle</a:t>
              </a:r>
              <a:endParaRPr kumimoji="1" lang="zh-CN" altLang="en-US" sz="1680" dirty="0">
                <a:solidFill>
                  <a:srgbClr val="660066"/>
                </a:solidFill>
                <a:latin typeface="Verdana"/>
                <a:cs typeface="Verdana"/>
              </a:endParaRPr>
            </a:p>
          </p:txBody>
        </p:sp>
      </p:grpSp>
      <p:sp>
        <p:nvSpPr>
          <p:cNvPr id="5" name="文本框 4"/>
          <p:cNvSpPr txBox="1"/>
          <p:nvPr/>
        </p:nvSpPr>
        <p:spPr>
          <a:xfrm>
            <a:off x="1100004" y="5949280"/>
            <a:ext cx="410445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dirty="0"/>
              <a:t>区域分解与浅层多重网格算法保持收敛性，最大限度维持负载均衡</a:t>
            </a:r>
          </a:p>
        </p:txBody>
      </p:sp>
      <p:sp>
        <p:nvSpPr>
          <p:cNvPr id="25" name="文本框 24"/>
          <p:cNvSpPr txBox="1"/>
          <p:nvPr/>
        </p:nvSpPr>
        <p:spPr>
          <a:xfrm>
            <a:off x="6355078" y="5949280"/>
            <a:ext cx="5013961" cy="6463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prstClr val="black"/>
                </a:solidFill>
                <a:latin typeface="等线" panose="020F0502020204030204"/>
                <a:ea typeface="等线" panose="02010600030101010101" pitchFamily="2" charset="-122"/>
              </a:rPr>
              <a:t>有效利用网格空间相关性的</a:t>
            </a:r>
            <a:r>
              <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细粒度和无同步的本地线性求解器有效开发神威处理器计算能力</a:t>
            </a:r>
          </a:p>
        </p:txBody>
      </p:sp>
      <p:sp>
        <p:nvSpPr>
          <p:cNvPr id="26" name="灯片编号占位符 3"/>
          <p:cNvSpPr>
            <a:spLocks noGrp="1"/>
          </p:cNvSpPr>
          <p:nvPr>
            <p:ph type="sldNum" sz="quarter" idx="12"/>
          </p:nvPr>
        </p:nvSpPr>
        <p:spPr>
          <a:xfrm>
            <a:off x="8737600" y="6243638"/>
            <a:ext cx="2844800" cy="457200"/>
          </a:xfrm>
        </p:spPr>
        <p:txBody>
          <a:bodyPr/>
          <a:lstStyle/>
          <a:p>
            <a:r>
              <a:rPr lang="en-US" altLang="zh-CN" dirty="0">
                <a:latin typeface="华文新魏" panose="02010800040101010101" pitchFamily="2" charset="-122"/>
                <a:ea typeface="华文新魏" panose="02010800040101010101" pitchFamily="2" charset="-122"/>
              </a:rPr>
              <a:t>23</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8848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weak-scal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91" y="861784"/>
            <a:ext cx="9245501" cy="5303520"/>
          </a:xfrm>
          <a:prstGeom prst="rect">
            <a:avLst/>
          </a:prstGeom>
        </p:spPr>
      </p:pic>
      <p:sp>
        <p:nvSpPr>
          <p:cNvPr id="2" name="标题 1"/>
          <p:cNvSpPr>
            <a:spLocks noGrp="1"/>
          </p:cNvSpPr>
          <p:nvPr>
            <p:ph type="title"/>
          </p:nvPr>
        </p:nvSpPr>
        <p:spPr>
          <a:xfrm>
            <a:off x="479376" y="103815"/>
            <a:ext cx="10972800" cy="1139825"/>
          </a:xfrm>
        </p:spPr>
        <p:txBody>
          <a:bodyPr>
            <a:normAutofit/>
          </a:bodyPr>
          <a:lstStyle/>
          <a:p>
            <a:pPr algn="ctr"/>
            <a:r>
              <a:rPr lang="zh-CN" altLang="en-US" sz="3600" dirty="0">
                <a:latin typeface="华文新魏" panose="02010800040101010101" pitchFamily="2" charset="-122"/>
                <a:ea typeface="华文新魏" panose="02010800040101010101" pitchFamily="2" charset="-122"/>
              </a:rPr>
              <a:t>大气动力学模拟弱可扩展性测试</a:t>
            </a:r>
          </a:p>
        </p:txBody>
      </p:sp>
      <p:sp>
        <p:nvSpPr>
          <p:cNvPr id="6" name="椭圆 5"/>
          <p:cNvSpPr/>
          <p:nvPr/>
        </p:nvSpPr>
        <p:spPr>
          <a:xfrm>
            <a:off x="9548152" y="1752112"/>
            <a:ext cx="563880" cy="426720"/>
          </a:xfrm>
          <a:prstGeom prst="ellipse">
            <a:avLst/>
          </a:prstGeom>
          <a:noFill/>
          <a:ln w="38100" cmpd="sng">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60">
              <a:latin typeface="Verdana"/>
              <a:cs typeface="Verdana"/>
            </a:endParaRPr>
          </a:p>
        </p:txBody>
      </p:sp>
      <p:sp>
        <p:nvSpPr>
          <p:cNvPr id="7" name="文本框 6"/>
          <p:cNvSpPr txBox="1"/>
          <p:nvPr/>
        </p:nvSpPr>
        <p:spPr>
          <a:xfrm>
            <a:off x="10218712" y="1874033"/>
            <a:ext cx="2286000" cy="350865"/>
          </a:xfrm>
          <a:prstGeom prst="rect">
            <a:avLst/>
          </a:prstGeom>
          <a:noFill/>
        </p:spPr>
        <p:txBody>
          <a:bodyPr wrap="square" rtlCol="0">
            <a:spAutoFit/>
          </a:bodyPr>
          <a:lstStyle/>
          <a:p>
            <a:r>
              <a:rPr kumimoji="1" lang="en-US" altLang="zh-CN" sz="1680" dirty="0">
                <a:solidFill>
                  <a:srgbClr val="0000FF"/>
                </a:solidFill>
                <a:latin typeface="Verdana"/>
                <a:ea typeface="微软雅黑"/>
                <a:cs typeface="Verdana"/>
              </a:rPr>
              <a:t>7.95 DP-PF</a:t>
            </a:r>
            <a:endParaRPr kumimoji="1" lang="zh-CN" altLang="en-US" sz="1680" dirty="0">
              <a:solidFill>
                <a:srgbClr val="660066"/>
              </a:solidFill>
              <a:latin typeface="Verdana"/>
              <a:ea typeface="微软雅黑"/>
              <a:cs typeface="Verdana"/>
            </a:endParaRPr>
          </a:p>
        </p:txBody>
      </p:sp>
      <p:sp>
        <p:nvSpPr>
          <p:cNvPr id="8" name="椭圆 7"/>
          <p:cNvSpPr/>
          <p:nvPr/>
        </p:nvSpPr>
        <p:spPr>
          <a:xfrm>
            <a:off x="9563392" y="4815352"/>
            <a:ext cx="563880" cy="426720"/>
          </a:xfrm>
          <a:prstGeom prst="ellipse">
            <a:avLst/>
          </a:prstGeom>
          <a:noFill/>
          <a:ln w="381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60">
              <a:latin typeface="Verdana"/>
              <a:cs typeface="Verdana"/>
            </a:endParaRPr>
          </a:p>
        </p:txBody>
      </p:sp>
      <p:sp>
        <p:nvSpPr>
          <p:cNvPr id="9" name="文本框 8"/>
          <p:cNvSpPr txBox="1"/>
          <p:nvPr/>
        </p:nvSpPr>
        <p:spPr>
          <a:xfrm>
            <a:off x="10188232" y="4891207"/>
            <a:ext cx="2499360" cy="350865"/>
          </a:xfrm>
          <a:prstGeom prst="rect">
            <a:avLst/>
          </a:prstGeom>
          <a:noFill/>
        </p:spPr>
        <p:txBody>
          <a:bodyPr wrap="square" rtlCol="0">
            <a:spAutoFit/>
          </a:bodyPr>
          <a:lstStyle/>
          <a:p>
            <a:r>
              <a:rPr kumimoji="1" lang="en-US" altLang="zh-CN" sz="1680" dirty="0">
                <a:solidFill>
                  <a:srgbClr val="0000FF"/>
                </a:solidFill>
                <a:latin typeface="Verdana"/>
                <a:ea typeface="微软雅黑"/>
                <a:cs typeface="Verdana"/>
              </a:rPr>
              <a:t>23.66 DP-PF</a:t>
            </a:r>
            <a:endParaRPr kumimoji="1" lang="zh-CN" altLang="en-US" sz="1680" dirty="0">
              <a:solidFill>
                <a:srgbClr val="660066"/>
              </a:solidFill>
              <a:latin typeface="Verdana"/>
              <a:ea typeface="微软雅黑"/>
              <a:cs typeface="Verdana"/>
            </a:endParaRPr>
          </a:p>
        </p:txBody>
      </p:sp>
      <p:sp>
        <p:nvSpPr>
          <p:cNvPr id="10" name="椭圆 9"/>
          <p:cNvSpPr/>
          <p:nvPr/>
        </p:nvSpPr>
        <p:spPr>
          <a:xfrm>
            <a:off x="9334792" y="1066312"/>
            <a:ext cx="822960" cy="502920"/>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60">
              <a:latin typeface="Verdana"/>
              <a:cs typeface="Verdana"/>
            </a:endParaRPr>
          </a:p>
        </p:txBody>
      </p:sp>
      <p:sp>
        <p:nvSpPr>
          <p:cNvPr id="11" name="文本框 10"/>
          <p:cNvSpPr txBox="1"/>
          <p:nvPr/>
        </p:nvSpPr>
        <p:spPr>
          <a:xfrm>
            <a:off x="9151912" y="700553"/>
            <a:ext cx="2286000" cy="350865"/>
          </a:xfrm>
          <a:prstGeom prst="rect">
            <a:avLst/>
          </a:prstGeom>
          <a:noFill/>
        </p:spPr>
        <p:txBody>
          <a:bodyPr wrap="square" rtlCol="0">
            <a:spAutoFit/>
          </a:bodyPr>
          <a:lstStyle/>
          <a:p>
            <a:r>
              <a:rPr kumimoji="1" lang="en-US" altLang="zh-CN" sz="1680" dirty="0">
                <a:solidFill>
                  <a:srgbClr val="660066"/>
                </a:solidFill>
                <a:latin typeface="Verdana"/>
                <a:ea typeface="微软雅黑"/>
                <a:cs typeface="Verdana"/>
              </a:rPr>
              <a:t>772B</a:t>
            </a:r>
            <a:r>
              <a:rPr kumimoji="1" lang="zh-CN" altLang="en-US" sz="1680" dirty="0">
                <a:solidFill>
                  <a:srgbClr val="660066"/>
                </a:solidFill>
                <a:latin typeface="Verdana"/>
                <a:ea typeface="微软雅黑"/>
                <a:cs typeface="Verdana"/>
              </a:rPr>
              <a:t>自由度</a:t>
            </a:r>
          </a:p>
        </p:txBody>
      </p:sp>
      <p:sp>
        <p:nvSpPr>
          <p:cNvPr id="13" name="内容占位符 2"/>
          <p:cNvSpPr txBox="1">
            <a:spLocks/>
          </p:cNvSpPr>
          <p:nvPr/>
        </p:nvSpPr>
        <p:spPr>
          <a:xfrm>
            <a:off x="1127448" y="6180198"/>
            <a:ext cx="10174778" cy="379505"/>
          </a:xfrm>
          <a:prstGeom prst="rect">
            <a:avLst/>
          </a:prstGeom>
        </p:spPr>
        <p:style>
          <a:lnRef idx="1">
            <a:schemeClr val="accent2"/>
          </a:lnRef>
          <a:fillRef idx="2">
            <a:schemeClr val="accent2"/>
          </a:fillRef>
          <a:effectRef idx="1">
            <a:schemeClr val="accent2"/>
          </a:effectRef>
          <a:fontRef idx="minor">
            <a:schemeClr val="dk1"/>
          </a:fontRef>
        </p:style>
        <p:txBody>
          <a:bodyPr vert="horz" lIns="109728" tIns="54864" rIns="109728" bIns="54864" rtlCol="0">
            <a:noAutofit/>
          </a:bodyPr>
          <a:lstStyle>
            <a:lvl1pPr marL="266700" indent="-266700" algn="l" defTabSz="914400" rtl="0" eaLnBrk="1" latinLnBrk="0" hangingPunct="1">
              <a:lnSpc>
                <a:spcPct val="90000"/>
              </a:lnSpc>
              <a:spcBef>
                <a:spcPts val="1000"/>
              </a:spcBef>
              <a:buSzPct val="80000"/>
              <a:buFont typeface="Wingdings" charset="2"/>
              <a:buChar char="Ø"/>
              <a:defRPr sz="2000" kern="1200">
                <a:solidFill>
                  <a:srgbClr val="1002A8"/>
                </a:solidFill>
                <a:latin typeface="Verdana"/>
                <a:ea typeface="微软雅黑"/>
                <a:cs typeface="Verdana"/>
              </a:defRPr>
            </a:lvl1pPr>
            <a:lvl2pPr marL="685800" indent="-228600" algn="l" defTabSz="914400" rtl="0" eaLnBrk="1" latinLnBrk="0" hangingPunct="1">
              <a:lnSpc>
                <a:spcPct val="90000"/>
              </a:lnSpc>
              <a:spcBef>
                <a:spcPts val="500"/>
              </a:spcBef>
              <a:buFont typeface="Arial"/>
              <a:buChar char="•"/>
              <a:defRPr sz="1800" kern="1200">
                <a:solidFill>
                  <a:srgbClr val="197C4C"/>
                </a:solidFill>
                <a:latin typeface="Verdana"/>
                <a:ea typeface="微软雅黑"/>
                <a:cs typeface="Verdana"/>
              </a:defRPr>
            </a:lvl2pPr>
            <a:lvl3pPr marL="1143000" indent="-228600" algn="l" defTabSz="914400" rtl="0" eaLnBrk="1" latinLnBrk="0" hangingPunct="1">
              <a:lnSpc>
                <a:spcPct val="90000"/>
              </a:lnSpc>
              <a:spcBef>
                <a:spcPts val="500"/>
              </a:spcBef>
              <a:buFont typeface="Arial"/>
              <a:buChar char="•"/>
              <a:defRPr sz="1600" kern="1200">
                <a:solidFill>
                  <a:schemeClr val="accent2">
                    <a:lumMod val="75000"/>
                  </a:schemeClr>
                </a:solidFill>
                <a:latin typeface="Verdana"/>
                <a:ea typeface="微软雅黑"/>
                <a:cs typeface="Verdana"/>
              </a:defRPr>
            </a:lvl3pPr>
            <a:lvl4pPr marL="1600200" indent="-228600" algn="l" defTabSz="914400" rtl="0" eaLnBrk="1" latinLnBrk="0" hangingPunct="1">
              <a:lnSpc>
                <a:spcPct val="90000"/>
              </a:lnSpc>
              <a:spcBef>
                <a:spcPts val="500"/>
              </a:spcBef>
              <a:buFont typeface="Arial"/>
              <a:buChar char="•"/>
              <a:defRPr sz="1400" kern="1200">
                <a:solidFill>
                  <a:srgbClr val="0099CC"/>
                </a:solidFill>
                <a:latin typeface="Verdana"/>
                <a:ea typeface="微软雅黑"/>
                <a:cs typeface="Verdana"/>
              </a:defRPr>
            </a:lvl4pPr>
            <a:lvl5pPr marL="2057400" indent="-228600" algn="l" defTabSz="914400" rtl="0" eaLnBrk="1" latinLnBrk="0" hangingPunct="1">
              <a:lnSpc>
                <a:spcPct val="90000"/>
              </a:lnSpc>
              <a:spcBef>
                <a:spcPts val="500"/>
              </a:spcBef>
              <a:buFont typeface="Symbol" panose="05050102010706020507" pitchFamily="18" charset="2"/>
              <a:buChar char="-"/>
              <a:defRPr sz="1400" kern="1200">
                <a:solidFill>
                  <a:schemeClr val="tx1"/>
                </a:solidFill>
                <a:latin typeface="Verdana"/>
                <a:ea typeface="微软雅黑"/>
                <a:cs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dirty="0">
                <a:solidFill>
                  <a:srgbClr val="0000FF"/>
                </a:solidFill>
                <a:latin typeface="Times New Roman" panose="02020603050405020304" pitchFamily="18" charset="0"/>
                <a:cs typeface="Times New Roman" panose="02020603050405020304" pitchFamily="18" charset="0"/>
              </a:rPr>
              <a:t>488</a:t>
            </a:r>
            <a:r>
              <a:rPr kumimoji="1" lang="zh-CN" altLang="en-US" dirty="0">
                <a:latin typeface="Times New Roman" panose="02020603050405020304" pitchFamily="18" charset="0"/>
                <a:cs typeface="Times New Roman" panose="02020603050405020304" pitchFamily="18" charset="0"/>
              </a:rPr>
              <a:t>米分辨率模拟</a:t>
            </a:r>
            <a:r>
              <a:rPr kumimoji="1" lang="en-US" altLang="zh-CN" dirty="0">
                <a:latin typeface="Times New Roman" panose="02020603050405020304" pitchFamily="18" charset="0"/>
                <a:cs typeface="Times New Roman" panose="02020603050405020304" pitchFamily="18" charset="0"/>
              </a:rPr>
              <a:t>: </a:t>
            </a:r>
            <a:r>
              <a:rPr kumimoji="1" lang="en-US" altLang="zh-CN" dirty="0">
                <a:solidFill>
                  <a:srgbClr val="0000FF"/>
                </a:solidFill>
                <a:latin typeface="Times New Roman" panose="02020603050405020304" pitchFamily="18" charset="0"/>
                <a:cs typeface="Times New Roman" panose="02020603050405020304" pitchFamily="18" charset="0"/>
              </a:rPr>
              <a:t>0.07</a:t>
            </a:r>
            <a:r>
              <a:rPr kumimoji="1" lang="en-US" altLang="zh-CN" dirty="0">
                <a:latin typeface="Times New Roman" panose="02020603050405020304" pitchFamily="18" charset="0"/>
                <a:cs typeface="Times New Roman" panose="02020603050405020304" pitchFamily="18" charset="0"/>
              </a:rPr>
              <a:t> SYPD, </a:t>
            </a:r>
            <a:r>
              <a:rPr kumimoji="1" lang="en-US" altLang="zh-CN" dirty="0">
                <a:solidFill>
                  <a:srgbClr val="0000FF"/>
                </a:solidFill>
                <a:latin typeface="Times New Roman" panose="02020603050405020304" pitchFamily="18" charset="0"/>
                <a:cs typeface="Times New Roman" panose="02020603050405020304" pitchFamily="18" charset="0"/>
              </a:rPr>
              <a:t>10.6M</a:t>
            </a:r>
            <a:r>
              <a:rPr kumimoji="1" lang="en-US" altLang="zh-CN" dirty="0">
                <a:latin typeface="Times New Roman" panose="02020603050405020304" pitchFamily="18" charset="0"/>
                <a:cs typeface="Times New Roman" panose="02020603050405020304" pitchFamily="18" charset="0"/>
              </a:rPr>
              <a:t> cores, </a:t>
            </a:r>
            <a:r>
              <a:rPr kumimoji="1" lang="en-US" altLang="zh-CN" dirty="0" err="1">
                <a:latin typeface="Times New Roman" panose="02020603050405020304" pitchFamily="18" charset="0"/>
                <a:cs typeface="Times New Roman" panose="02020603050405020304" pitchFamily="18" charset="0"/>
              </a:rPr>
              <a:t>dt</a:t>
            </a:r>
            <a:r>
              <a:rPr kumimoji="1" lang="en-US" altLang="zh-CN" dirty="0">
                <a:latin typeface="Times New Roman" panose="02020603050405020304" pitchFamily="18" charset="0"/>
                <a:cs typeface="Times New Roman" panose="02020603050405020304" pitchFamily="18" charset="0"/>
              </a:rPr>
              <a:t>=</a:t>
            </a:r>
            <a:r>
              <a:rPr kumimoji="1" lang="en-US" altLang="zh-CN" dirty="0">
                <a:solidFill>
                  <a:srgbClr val="0000FF"/>
                </a:solidFill>
                <a:latin typeface="Times New Roman" panose="02020603050405020304" pitchFamily="18" charset="0"/>
                <a:cs typeface="Times New Roman" panose="02020603050405020304" pitchFamily="18" charset="0"/>
              </a:rPr>
              <a:t>240s</a:t>
            </a:r>
            <a:r>
              <a:rPr kumimoji="1" lang="en-US" altLang="zh-CN" dirty="0">
                <a:latin typeface="Times New Roman" panose="02020603050405020304" pitchFamily="18" charset="0"/>
                <a:cs typeface="Times New Roman" panose="02020603050405020304" pitchFamily="18" charset="0"/>
              </a:rPr>
              <a:t>, </a:t>
            </a:r>
            <a:r>
              <a:rPr kumimoji="1" lang="en-US" altLang="zh-CN" dirty="0">
                <a:solidFill>
                  <a:srgbClr val="0000FF"/>
                </a:solidFill>
                <a:latin typeface="Times New Roman" panose="02020603050405020304" pitchFamily="18" charset="0"/>
                <a:cs typeface="Times New Roman" panose="02020603050405020304" pitchFamily="18" charset="0"/>
              </a:rPr>
              <a:t>89.5X </a:t>
            </a:r>
            <a:r>
              <a:rPr kumimoji="1" lang="en-US" altLang="zh-CN" dirty="0">
                <a:latin typeface="Times New Roman" panose="02020603050405020304" pitchFamily="18" charset="0"/>
                <a:cs typeface="Times New Roman" panose="02020603050405020304" pitchFamily="18" charset="0"/>
              </a:rPr>
              <a:t>speedup over explicit</a:t>
            </a:r>
          </a:p>
        </p:txBody>
      </p:sp>
    </p:spTree>
    <p:extLst>
      <p:ext uri="{BB962C8B-B14F-4D97-AF65-F5344CB8AC3E}">
        <p14:creationId xmlns:p14="http://schemas.microsoft.com/office/powerpoint/2010/main" val="2329987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42" y="10899"/>
            <a:ext cx="12203041" cy="1139825"/>
          </a:xfrm>
        </p:spPr>
        <p:txBody>
          <a:bodyPr/>
          <a:lstStyle/>
          <a:p>
            <a:pPr algn="ctr"/>
            <a:r>
              <a:rPr lang="zh-CN" altLang="en-US" sz="4800" dirty="0">
                <a:latin typeface="华文新魏" panose="02010800040101010101" pitchFamily="2" charset="-122"/>
                <a:ea typeface="华文新魏" panose="02010800040101010101" pitchFamily="2" charset="-122"/>
              </a:rPr>
              <a:t>大规模图处理问题</a:t>
            </a:r>
            <a:endParaRPr lang="en-US" sz="4800"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38</a:t>
            </a:fld>
            <a:endParaRPr lang="zh-CN" altLang="en-US">
              <a:latin typeface="华文新魏" panose="02010800040101010101" pitchFamily="2" charset="-122"/>
              <a:ea typeface="华文新魏" panose="02010800040101010101" pitchFamily="2" charset="-122"/>
            </a:endParaRPr>
          </a:p>
        </p:txBody>
      </p:sp>
      <p:pic>
        <p:nvPicPr>
          <p:cNvPr id="3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0283" y="1599834"/>
            <a:ext cx="4896544" cy="4382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TextBox 4"/>
          <p:cNvSpPr txBox="1"/>
          <p:nvPr/>
        </p:nvSpPr>
        <p:spPr>
          <a:xfrm>
            <a:off x="5933608" y="3171921"/>
            <a:ext cx="3517310" cy="707886"/>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Web</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Page:</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271,868,983,613</a:t>
            </a:r>
          </a:p>
          <a:p>
            <a:r>
              <a:rPr lang="en-US" altLang="zh-CN" sz="2000" dirty="0">
                <a:latin typeface="Times New Roman" panose="02020603050405020304" pitchFamily="18" charset="0"/>
                <a:cs typeface="Times New Roman" panose="02020603050405020304" pitchFamily="18" charset="0"/>
              </a:rPr>
              <a:t>Page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Links:</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12,253,957,290,295</a:t>
            </a:r>
          </a:p>
        </p:txBody>
      </p:sp>
      <p:sp>
        <p:nvSpPr>
          <p:cNvPr id="36" name="TextBox 5"/>
          <p:cNvSpPr txBox="1"/>
          <p:nvPr/>
        </p:nvSpPr>
        <p:spPr>
          <a:xfrm>
            <a:off x="5933608" y="4384503"/>
            <a:ext cx="4612994" cy="461665"/>
          </a:xfrm>
          <a:prstGeom prst="rect">
            <a:avLst/>
          </a:prstGeom>
          <a:noFill/>
        </p:spPr>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存储规模</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137</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sz="2400" dirty="0">
                <a:latin typeface="Times New Roman" panose="02020603050405020304" pitchFamily="18" charset="0"/>
                <a:ea typeface="黑体" panose="02010609060101010101" pitchFamily="49" charset="-122"/>
                <a:cs typeface="Times New Roman" panose="02020603050405020304" pitchFamily="18" charset="0"/>
              </a:rPr>
              <a:t>TB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图上每条边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Byte)</a:t>
            </a:r>
            <a:endParaRPr 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Down Arrow 6"/>
          <p:cNvSpPr/>
          <p:nvPr/>
        </p:nvSpPr>
        <p:spPr>
          <a:xfrm>
            <a:off x="7033520" y="3939059"/>
            <a:ext cx="648072" cy="57606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38" name="Rectangle 7"/>
          <p:cNvSpPr/>
          <p:nvPr/>
        </p:nvSpPr>
        <p:spPr>
          <a:xfrm>
            <a:off x="5907159" y="2703067"/>
            <a:ext cx="3570208"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来自搜狗公司的中文网页</a:t>
            </a:r>
            <a:endParaRPr lang="en-US"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文本框 3"/>
          <p:cNvSpPr txBox="1"/>
          <p:nvPr/>
        </p:nvSpPr>
        <p:spPr>
          <a:xfrm>
            <a:off x="5878033" y="4942670"/>
            <a:ext cx="5704367"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目前采用</a:t>
            </a:r>
            <a:r>
              <a:rPr lang="en-US" altLang="zh-CN" sz="2400" dirty="0">
                <a:latin typeface="黑体" panose="02010609060101010101" pitchFamily="49" charset="-122"/>
                <a:ea typeface="黑体" panose="02010609060101010101" pitchFamily="49" charset="-122"/>
              </a:rPr>
              <a:t>100</a:t>
            </a:r>
            <a:r>
              <a:rPr lang="zh-CN" altLang="en-US" sz="2400" dirty="0">
                <a:latin typeface="黑体" panose="02010609060101010101" pitchFamily="49" charset="-122"/>
                <a:ea typeface="黑体" panose="02010609060101010101" pitchFamily="49" charset="-122"/>
              </a:rPr>
              <a:t>台高性能服务器对上图简化图（规模缩小</a:t>
            </a:r>
            <a:r>
              <a:rPr lang="en-US" altLang="zh-CN" sz="2400" dirty="0">
                <a:latin typeface="黑体" panose="02010609060101010101" pitchFamily="49" charset="-122"/>
                <a:ea typeface="黑体" panose="02010609060101010101" pitchFamily="49" charset="-122"/>
              </a:rPr>
              <a:t>100</a:t>
            </a:r>
            <a:r>
              <a:rPr lang="zh-CN" altLang="en-US" sz="2400" dirty="0">
                <a:latin typeface="黑体" panose="02010609060101010101" pitchFamily="49" charset="-122"/>
                <a:ea typeface="黑体" panose="02010609060101010101" pitchFamily="49" charset="-122"/>
              </a:rPr>
              <a:t>倍）排序分析需要超</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小时，</a:t>
            </a:r>
            <a:r>
              <a:rPr lang="zh-CN" altLang="en-US" sz="2400" dirty="0">
                <a:solidFill>
                  <a:srgbClr val="FF0000"/>
                </a:solidFill>
                <a:latin typeface="黑体" panose="02010609060101010101" pitchFamily="49" charset="-122"/>
                <a:ea typeface="黑体" panose="02010609060101010101" pitchFamily="49" charset="-122"/>
              </a:rPr>
              <a:t>能否用超算进行实时大规模图处理？</a:t>
            </a:r>
          </a:p>
        </p:txBody>
      </p:sp>
      <p:sp>
        <p:nvSpPr>
          <p:cNvPr id="10" name="Rectangle 7"/>
          <p:cNvSpPr/>
          <p:nvPr/>
        </p:nvSpPr>
        <p:spPr>
          <a:xfrm>
            <a:off x="5878033" y="1340768"/>
            <a:ext cx="4801314" cy="830997"/>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图计算是典型的大数据处理类问题</a:t>
            </a:r>
          </a:p>
          <a:p>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TextBox 4"/>
          <p:cNvSpPr txBox="1"/>
          <p:nvPr/>
        </p:nvSpPr>
        <p:spPr>
          <a:xfrm>
            <a:off x="6634298" y="1863021"/>
            <a:ext cx="4544834" cy="707886"/>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幂率分布造成的通信和计算负载不均衡</a:t>
            </a:r>
            <a:endParaRPr lang="en-US"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浮点运算少，访存随机性大</a:t>
            </a:r>
          </a:p>
        </p:txBody>
      </p:sp>
    </p:spTree>
    <p:extLst>
      <p:ext uri="{BB962C8B-B14F-4D97-AF65-F5344CB8AC3E}">
        <p14:creationId xmlns:p14="http://schemas.microsoft.com/office/powerpoint/2010/main" val="1405196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107"/>
          <p:cNvSpPr/>
          <p:nvPr/>
        </p:nvSpPr>
        <p:spPr>
          <a:xfrm>
            <a:off x="789358" y="2073999"/>
            <a:ext cx="3434316" cy="1460598"/>
          </a:xfrm>
          <a:custGeom>
            <a:avLst/>
            <a:gdLst>
              <a:gd name="connsiteX0" fmla="*/ 733647 w 3434316"/>
              <a:gd name="connsiteY0" fmla="*/ 1435396 h 1460598"/>
              <a:gd name="connsiteX1" fmla="*/ 233916 w 3434316"/>
              <a:gd name="connsiteY1" fmla="*/ 1392866 h 1460598"/>
              <a:gd name="connsiteX2" fmla="*/ 170121 w 3434316"/>
              <a:gd name="connsiteY2" fmla="*/ 1382233 h 1460598"/>
              <a:gd name="connsiteX3" fmla="*/ 95693 w 3434316"/>
              <a:gd name="connsiteY3" fmla="*/ 1360968 h 1460598"/>
              <a:gd name="connsiteX4" fmla="*/ 10633 w 3434316"/>
              <a:gd name="connsiteY4" fmla="*/ 1286540 h 1460598"/>
              <a:gd name="connsiteX5" fmla="*/ 0 w 3434316"/>
              <a:gd name="connsiteY5" fmla="*/ 1254642 h 1460598"/>
              <a:gd name="connsiteX6" fmla="*/ 10633 w 3434316"/>
              <a:gd name="connsiteY6" fmla="*/ 1095154 h 1460598"/>
              <a:gd name="connsiteX7" fmla="*/ 53163 w 3434316"/>
              <a:gd name="connsiteY7" fmla="*/ 1010093 h 1460598"/>
              <a:gd name="connsiteX8" fmla="*/ 85061 w 3434316"/>
              <a:gd name="connsiteY8" fmla="*/ 999461 h 1460598"/>
              <a:gd name="connsiteX9" fmla="*/ 148856 w 3434316"/>
              <a:gd name="connsiteY9" fmla="*/ 956931 h 1460598"/>
              <a:gd name="connsiteX10" fmla="*/ 212651 w 3434316"/>
              <a:gd name="connsiteY10" fmla="*/ 935666 h 1460598"/>
              <a:gd name="connsiteX11" fmla="*/ 233916 w 3434316"/>
              <a:gd name="connsiteY11" fmla="*/ 914400 h 1460598"/>
              <a:gd name="connsiteX12" fmla="*/ 329609 w 3434316"/>
              <a:gd name="connsiteY12" fmla="*/ 861238 h 1460598"/>
              <a:gd name="connsiteX13" fmla="*/ 372140 w 3434316"/>
              <a:gd name="connsiteY13" fmla="*/ 818707 h 1460598"/>
              <a:gd name="connsiteX14" fmla="*/ 404037 w 3434316"/>
              <a:gd name="connsiteY14" fmla="*/ 797442 h 1460598"/>
              <a:gd name="connsiteX15" fmla="*/ 457200 w 3434316"/>
              <a:gd name="connsiteY15" fmla="*/ 744279 h 1460598"/>
              <a:gd name="connsiteX16" fmla="*/ 489098 w 3434316"/>
              <a:gd name="connsiteY16" fmla="*/ 712382 h 1460598"/>
              <a:gd name="connsiteX17" fmla="*/ 563526 w 3434316"/>
              <a:gd name="connsiteY17" fmla="*/ 648586 h 1460598"/>
              <a:gd name="connsiteX18" fmla="*/ 606056 w 3434316"/>
              <a:gd name="connsiteY18" fmla="*/ 584791 h 1460598"/>
              <a:gd name="connsiteX19" fmla="*/ 637954 w 3434316"/>
              <a:gd name="connsiteY19" fmla="*/ 552893 h 1460598"/>
              <a:gd name="connsiteX20" fmla="*/ 680484 w 3434316"/>
              <a:gd name="connsiteY20" fmla="*/ 489098 h 1460598"/>
              <a:gd name="connsiteX21" fmla="*/ 723014 w 3434316"/>
              <a:gd name="connsiteY21" fmla="*/ 425303 h 1460598"/>
              <a:gd name="connsiteX22" fmla="*/ 744279 w 3434316"/>
              <a:gd name="connsiteY22" fmla="*/ 393405 h 1460598"/>
              <a:gd name="connsiteX23" fmla="*/ 765544 w 3434316"/>
              <a:gd name="connsiteY23" fmla="*/ 361507 h 1460598"/>
              <a:gd name="connsiteX24" fmla="*/ 829340 w 3434316"/>
              <a:gd name="connsiteY24" fmla="*/ 318977 h 1460598"/>
              <a:gd name="connsiteX25" fmla="*/ 893135 w 3434316"/>
              <a:gd name="connsiteY25" fmla="*/ 276447 h 1460598"/>
              <a:gd name="connsiteX26" fmla="*/ 956930 w 3434316"/>
              <a:gd name="connsiteY26" fmla="*/ 233917 h 1460598"/>
              <a:gd name="connsiteX27" fmla="*/ 988828 w 3434316"/>
              <a:gd name="connsiteY27" fmla="*/ 212652 h 1460598"/>
              <a:gd name="connsiteX28" fmla="*/ 1084521 w 3434316"/>
              <a:gd name="connsiteY28" fmla="*/ 180754 h 1460598"/>
              <a:gd name="connsiteX29" fmla="*/ 1158949 w 3434316"/>
              <a:gd name="connsiteY29" fmla="*/ 159489 h 1460598"/>
              <a:gd name="connsiteX30" fmla="*/ 1350335 w 3434316"/>
              <a:gd name="connsiteY30" fmla="*/ 148856 h 1460598"/>
              <a:gd name="connsiteX31" fmla="*/ 1509823 w 3434316"/>
              <a:gd name="connsiteY31" fmla="*/ 116959 h 1460598"/>
              <a:gd name="connsiteX32" fmla="*/ 1648047 w 3434316"/>
              <a:gd name="connsiteY32" fmla="*/ 95693 h 1460598"/>
              <a:gd name="connsiteX33" fmla="*/ 1903228 w 3434316"/>
              <a:gd name="connsiteY33" fmla="*/ 85061 h 1460598"/>
              <a:gd name="connsiteX34" fmla="*/ 2286000 w 3434316"/>
              <a:gd name="connsiteY34" fmla="*/ 63796 h 1460598"/>
              <a:gd name="connsiteX35" fmla="*/ 2371061 w 3434316"/>
              <a:gd name="connsiteY35" fmla="*/ 53163 h 1460598"/>
              <a:gd name="connsiteX36" fmla="*/ 2690037 w 3434316"/>
              <a:gd name="connsiteY36" fmla="*/ 31898 h 1460598"/>
              <a:gd name="connsiteX37" fmla="*/ 2753833 w 3434316"/>
              <a:gd name="connsiteY37" fmla="*/ 21266 h 1460598"/>
              <a:gd name="connsiteX38" fmla="*/ 3083442 w 3434316"/>
              <a:gd name="connsiteY38" fmla="*/ 0 h 1460598"/>
              <a:gd name="connsiteX39" fmla="*/ 3264195 w 3434316"/>
              <a:gd name="connsiteY39" fmla="*/ 10633 h 1460598"/>
              <a:gd name="connsiteX40" fmla="*/ 3327991 w 3434316"/>
              <a:gd name="connsiteY40" fmla="*/ 31898 h 1460598"/>
              <a:gd name="connsiteX41" fmla="*/ 3349256 w 3434316"/>
              <a:gd name="connsiteY41" fmla="*/ 63796 h 1460598"/>
              <a:gd name="connsiteX42" fmla="*/ 3402419 w 3434316"/>
              <a:gd name="connsiteY42" fmla="*/ 116959 h 1460598"/>
              <a:gd name="connsiteX43" fmla="*/ 3413051 w 3434316"/>
              <a:gd name="connsiteY43" fmla="*/ 148856 h 1460598"/>
              <a:gd name="connsiteX44" fmla="*/ 3434316 w 3434316"/>
              <a:gd name="connsiteY44" fmla="*/ 276447 h 1460598"/>
              <a:gd name="connsiteX45" fmla="*/ 3423684 w 3434316"/>
              <a:gd name="connsiteY45" fmla="*/ 425303 h 1460598"/>
              <a:gd name="connsiteX46" fmla="*/ 3381154 w 3434316"/>
              <a:gd name="connsiteY46" fmla="*/ 478466 h 1460598"/>
              <a:gd name="connsiteX47" fmla="*/ 3359889 w 3434316"/>
              <a:gd name="connsiteY47" fmla="*/ 510363 h 1460598"/>
              <a:gd name="connsiteX48" fmla="*/ 3338623 w 3434316"/>
              <a:gd name="connsiteY48" fmla="*/ 531628 h 1460598"/>
              <a:gd name="connsiteX49" fmla="*/ 3317358 w 3434316"/>
              <a:gd name="connsiteY49" fmla="*/ 563526 h 1460598"/>
              <a:gd name="connsiteX50" fmla="*/ 3285461 w 3434316"/>
              <a:gd name="connsiteY50" fmla="*/ 574159 h 1460598"/>
              <a:gd name="connsiteX51" fmla="*/ 3264195 w 3434316"/>
              <a:gd name="connsiteY51" fmla="*/ 595424 h 1460598"/>
              <a:gd name="connsiteX52" fmla="*/ 3242930 w 3434316"/>
              <a:gd name="connsiteY52" fmla="*/ 627321 h 1460598"/>
              <a:gd name="connsiteX53" fmla="*/ 3211033 w 3434316"/>
              <a:gd name="connsiteY53" fmla="*/ 637954 h 1460598"/>
              <a:gd name="connsiteX54" fmla="*/ 3147237 w 3434316"/>
              <a:gd name="connsiteY54" fmla="*/ 680484 h 1460598"/>
              <a:gd name="connsiteX55" fmla="*/ 3115340 w 3434316"/>
              <a:gd name="connsiteY55" fmla="*/ 712382 h 1460598"/>
              <a:gd name="connsiteX56" fmla="*/ 3051544 w 3434316"/>
              <a:gd name="connsiteY56" fmla="*/ 754912 h 1460598"/>
              <a:gd name="connsiteX57" fmla="*/ 2955851 w 3434316"/>
              <a:gd name="connsiteY57" fmla="*/ 829340 h 1460598"/>
              <a:gd name="connsiteX58" fmla="*/ 2892056 w 3434316"/>
              <a:gd name="connsiteY58" fmla="*/ 871870 h 1460598"/>
              <a:gd name="connsiteX59" fmla="*/ 2860158 w 3434316"/>
              <a:gd name="connsiteY59" fmla="*/ 882503 h 1460598"/>
              <a:gd name="connsiteX60" fmla="*/ 2806995 w 3434316"/>
              <a:gd name="connsiteY60" fmla="*/ 925033 h 1460598"/>
              <a:gd name="connsiteX61" fmla="*/ 2775098 w 3434316"/>
              <a:gd name="connsiteY61" fmla="*/ 935666 h 1460598"/>
              <a:gd name="connsiteX62" fmla="*/ 2711302 w 3434316"/>
              <a:gd name="connsiteY62" fmla="*/ 978196 h 1460598"/>
              <a:gd name="connsiteX63" fmla="*/ 2679405 w 3434316"/>
              <a:gd name="connsiteY63" fmla="*/ 999461 h 1460598"/>
              <a:gd name="connsiteX64" fmla="*/ 2583712 w 3434316"/>
              <a:gd name="connsiteY64" fmla="*/ 1041991 h 1460598"/>
              <a:gd name="connsiteX65" fmla="*/ 2551814 w 3434316"/>
              <a:gd name="connsiteY65" fmla="*/ 1052624 h 1460598"/>
              <a:gd name="connsiteX66" fmla="*/ 2488019 w 3434316"/>
              <a:gd name="connsiteY66" fmla="*/ 1095154 h 1460598"/>
              <a:gd name="connsiteX67" fmla="*/ 2456121 w 3434316"/>
              <a:gd name="connsiteY67" fmla="*/ 1116419 h 1460598"/>
              <a:gd name="connsiteX68" fmla="*/ 2424223 w 3434316"/>
              <a:gd name="connsiteY68" fmla="*/ 1137684 h 1460598"/>
              <a:gd name="connsiteX69" fmla="*/ 2360428 w 3434316"/>
              <a:gd name="connsiteY69" fmla="*/ 1169582 h 1460598"/>
              <a:gd name="connsiteX70" fmla="*/ 2296633 w 3434316"/>
              <a:gd name="connsiteY70" fmla="*/ 1190847 h 1460598"/>
              <a:gd name="connsiteX71" fmla="*/ 2200940 w 3434316"/>
              <a:gd name="connsiteY71" fmla="*/ 1222745 h 1460598"/>
              <a:gd name="connsiteX72" fmla="*/ 2105247 w 3434316"/>
              <a:gd name="connsiteY72" fmla="*/ 1254642 h 1460598"/>
              <a:gd name="connsiteX73" fmla="*/ 2041451 w 3434316"/>
              <a:gd name="connsiteY73" fmla="*/ 1275907 h 1460598"/>
              <a:gd name="connsiteX74" fmla="*/ 1988289 w 3434316"/>
              <a:gd name="connsiteY74" fmla="*/ 1286540 h 1460598"/>
              <a:gd name="connsiteX75" fmla="*/ 1945758 w 3434316"/>
              <a:gd name="connsiteY75" fmla="*/ 1297173 h 1460598"/>
              <a:gd name="connsiteX76" fmla="*/ 1658679 w 3434316"/>
              <a:gd name="connsiteY76" fmla="*/ 1329070 h 1460598"/>
              <a:gd name="connsiteX77" fmla="*/ 1520456 w 3434316"/>
              <a:gd name="connsiteY77" fmla="*/ 1350335 h 1460598"/>
              <a:gd name="connsiteX78" fmla="*/ 1403498 w 3434316"/>
              <a:gd name="connsiteY78" fmla="*/ 1360968 h 1460598"/>
              <a:gd name="connsiteX79" fmla="*/ 1329070 w 3434316"/>
              <a:gd name="connsiteY79" fmla="*/ 1371600 h 1460598"/>
              <a:gd name="connsiteX80" fmla="*/ 1180214 w 3434316"/>
              <a:gd name="connsiteY80" fmla="*/ 1382233 h 1460598"/>
              <a:gd name="connsiteX81" fmla="*/ 1031358 w 3434316"/>
              <a:gd name="connsiteY81" fmla="*/ 1403498 h 1460598"/>
              <a:gd name="connsiteX82" fmla="*/ 988828 w 3434316"/>
              <a:gd name="connsiteY82" fmla="*/ 1414131 h 1460598"/>
              <a:gd name="connsiteX83" fmla="*/ 935665 w 3434316"/>
              <a:gd name="connsiteY83" fmla="*/ 1424763 h 1460598"/>
              <a:gd name="connsiteX84" fmla="*/ 871870 w 3434316"/>
              <a:gd name="connsiteY84" fmla="*/ 1435396 h 1460598"/>
              <a:gd name="connsiteX85" fmla="*/ 797442 w 3434316"/>
              <a:gd name="connsiteY85" fmla="*/ 1446028 h 14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434316" h="1460598">
                <a:moveTo>
                  <a:pt x="733647" y="1435396"/>
                </a:moveTo>
                <a:cubicBezTo>
                  <a:pt x="547704" y="1481878"/>
                  <a:pt x="648575" y="1461979"/>
                  <a:pt x="233916" y="1392866"/>
                </a:cubicBezTo>
                <a:cubicBezTo>
                  <a:pt x="212651" y="1389322"/>
                  <a:pt x="191261" y="1386461"/>
                  <a:pt x="170121" y="1382233"/>
                </a:cubicBezTo>
                <a:cubicBezTo>
                  <a:pt x="136750" y="1375558"/>
                  <a:pt x="126091" y="1371100"/>
                  <a:pt x="95693" y="1360968"/>
                </a:cubicBezTo>
                <a:cubicBezTo>
                  <a:pt x="47845" y="1329069"/>
                  <a:pt x="32785" y="1330843"/>
                  <a:pt x="10633" y="1286540"/>
                </a:cubicBezTo>
                <a:cubicBezTo>
                  <a:pt x="5621" y="1276515"/>
                  <a:pt x="3544" y="1265275"/>
                  <a:pt x="0" y="1254642"/>
                </a:cubicBezTo>
                <a:cubicBezTo>
                  <a:pt x="3544" y="1201479"/>
                  <a:pt x="3098" y="1147899"/>
                  <a:pt x="10633" y="1095154"/>
                </a:cubicBezTo>
                <a:cubicBezTo>
                  <a:pt x="14609" y="1067324"/>
                  <a:pt x="25198" y="1026872"/>
                  <a:pt x="53163" y="1010093"/>
                </a:cubicBezTo>
                <a:cubicBezTo>
                  <a:pt x="62774" y="1004327"/>
                  <a:pt x="74428" y="1003005"/>
                  <a:pt x="85061" y="999461"/>
                </a:cubicBezTo>
                <a:cubicBezTo>
                  <a:pt x="106326" y="985284"/>
                  <a:pt x="124610" y="965013"/>
                  <a:pt x="148856" y="956931"/>
                </a:cubicBezTo>
                <a:lnTo>
                  <a:pt x="212651" y="935666"/>
                </a:lnTo>
                <a:cubicBezTo>
                  <a:pt x="219739" y="928577"/>
                  <a:pt x="225320" y="919558"/>
                  <a:pt x="233916" y="914400"/>
                </a:cubicBezTo>
                <a:cubicBezTo>
                  <a:pt x="300771" y="874286"/>
                  <a:pt x="232063" y="958784"/>
                  <a:pt x="329609" y="861238"/>
                </a:cubicBezTo>
                <a:cubicBezTo>
                  <a:pt x="343786" y="847061"/>
                  <a:pt x="355458" y="829828"/>
                  <a:pt x="372140" y="818707"/>
                </a:cubicBezTo>
                <a:cubicBezTo>
                  <a:pt x="382772" y="811619"/>
                  <a:pt x="394420" y="805857"/>
                  <a:pt x="404037" y="797442"/>
                </a:cubicBezTo>
                <a:cubicBezTo>
                  <a:pt x="422897" y="780939"/>
                  <a:pt x="439479" y="762000"/>
                  <a:pt x="457200" y="744279"/>
                </a:cubicBezTo>
                <a:cubicBezTo>
                  <a:pt x="467833" y="733647"/>
                  <a:pt x="476587" y="720723"/>
                  <a:pt x="489098" y="712382"/>
                </a:cubicBezTo>
                <a:cubicBezTo>
                  <a:pt x="517957" y="693142"/>
                  <a:pt x="542900" y="679525"/>
                  <a:pt x="563526" y="648586"/>
                </a:cubicBezTo>
                <a:cubicBezTo>
                  <a:pt x="577703" y="627321"/>
                  <a:pt x="587984" y="602863"/>
                  <a:pt x="606056" y="584791"/>
                </a:cubicBezTo>
                <a:cubicBezTo>
                  <a:pt x="616689" y="574158"/>
                  <a:pt x="628722" y="564762"/>
                  <a:pt x="637954" y="552893"/>
                </a:cubicBezTo>
                <a:cubicBezTo>
                  <a:pt x="653645" y="532719"/>
                  <a:pt x="666307" y="510363"/>
                  <a:pt x="680484" y="489098"/>
                </a:cubicBezTo>
                <a:lnTo>
                  <a:pt x="723014" y="425303"/>
                </a:lnTo>
                <a:lnTo>
                  <a:pt x="744279" y="393405"/>
                </a:lnTo>
                <a:cubicBezTo>
                  <a:pt x="751367" y="382772"/>
                  <a:pt x="754911" y="368595"/>
                  <a:pt x="765544" y="361507"/>
                </a:cubicBezTo>
                <a:cubicBezTo>
                  <a:pt x="786809" y="347330"/>
                  <a:pt x="811268" y="337049"/>
                  <a:pt x="829340" y="318977"/>
                </a:cubicBezTo>
                <a:cubicBezTo>
                  <a:pt x="869162" y="279154"/>
                  <a:pt x="846972" y="291834"/>
                  <a:pt x="893135" y="276447"/>
                </a:cubicBezTo>
                <a:lnTo>
                  <a:pt x="956930" y="233917"/>
                </a:lnTo>
                <a:cubicBezTo>
                  <a:pt x="967563" y="226829"/>
                  <a:pt x="976705" y="216693"/>
                  <a:pt x="988828" y="212652"/>
                </a:cubicBezTo>
                <a:lnTo>
                  <a:pt x="1084521" y="180754"/>
                </a:lnTo>
                <a:cubicBezTo>
                  <a:pt x="1103407" y="174459"/>
                  <a:pt x="1140586" y="161158"/>
                  <a:pt x="1158949" y="159489"/>
                </a:cubicBezTo>
                <a:cubicBezTo>
                  <a:pt x="1222580" y="153704"/>
                  <a:pt x="1286540" y="152400"/>
                  <a:pt x="1350335" y="148856"/>
                </a:cubicBezTo>
                <a:cubicBezTo>
                  <a:pt x="1453734" y="114390"/>
                  <a:pt x="1378741" y="134436"/>
                  <a:pt x="1509823" y="116959"/>
                </a:cubicBezTo>
                <a:cubicBezTo>
                  <a:pt x="1547428" y="111945"/>
                  <a:pt x="1611460" y="98053"/>
                  <a:pt x="1648047" y="95693"/>
                </a:cubicBezTo>
                <a:cubicBezTo>
                  <a:pt x="1733005" y="90212"/>
                  <a:pt x="1818168" y="88605"/>
                  <a:pt x="1903228" y="85061"/>
                </a:cubicBezTo>
                <a:cubicBezTo>
                  <a:pt x="2133943" y="59425"/>
                  <a:pt x="1847952" y="88827"/>
                  <a:pt x="2286000" y="63796"/>
                </a:cubicBezTo>
                <a:cubicBezTo>
                  <a:pt x="2314528" y="62166"/>
                  <a:pt x="2342565" y="55274"/>
                  <a:pt x="2371061" y="53163"/>
                </a:cubicBezTo>
                <a:cubicBezTo>
                  <a:pt x="2536258" y="40926"/>
                  <a:pt x="2549994" y="48374"/>
                  <a:pt x="2690037" y="31898"/>
                </a:cubicBezTo>
                <a:cubicBezTo>
                  <a:pt x="2711448" y="29379"/>
                  <a:pt x="2732345" y="23008"/>
                  <a:pt x="2753833" y="21266"/>
                </a:cubicBezTo>
                <a:cubicBezTo>
                  <a:pt x="2863571" y="12368"/>
                  <a:pt x="3083442" y="0"/>
                  <a:pt x="3083442" y="0"/>
                </a:cubicBezTo>
                <a:cubicBezTo>
                  <a:pt x="3143693" y="3544"/>
                  <a:pt x="3204347" y="2827"/>
                  <a:pt x="3264195" y="10633"/>
                </a:cubicBezTo>
                <a:cubicBezTo>
                  <a:pt x="3286422" y="13532"/>
                  <a:pt x="3327991" y="31898"/>
                  <a:pt x="3327991" y="31898"/>
                </a:cubicBezTo>
                <a:cubicBezTo>
                  <a:pt x="3335079" y="42531"/>
                  <a:pt x="3340220" y="54760"/>
                  <a:pt x="3349256" y="63796"/>
                </a:cubicBezTo>
                <a:cubicBezTo>
                  <a:pt x="3420140" y="134680"/>
                  <a:pt x="3345712" y="31898"/>
                  <a:pt x="3402419" y="116959"/>
                </a:cubicBezTo>
                <a:cubicBezTo>
                  <a:pt x="3405963" y="127591"/>
                  <a:pt x="3410333" y="137983"/>
                  <a:pt x="3413051" y="148856"/>
                </a:cubicBezTo>
                <a:cubicBezTo>
                  <a:pt x="3423418" y="190324"/>
                  <a:pt x="3428313" y="234425"/>
                  <a:pt x="3434316" y="276447"/>
                </a:cubicBezTo>
                <a:cubicBezTo>
                  <a:pt x="3430772" y="326066"/>
                  <a:pt x="3432329" y="376315"/>
                  <a:pt x="3423684" y="425303"/>
                </a:cubicBezTo>
                <a:cubicBezTo>
                  <a:pt x="3419980" y="446293"/>
                  <a:pt x="3393316" y="463264"/>
                  <a:pt x="3381154" y="478466"/>
                </a:cubicBezTo>
                <a:cubicBezTo>
                  <a:pt x="3373171" y="488444"/>
                  <a:pt x="3367872" y="500385"/>
                  <a:pt x="3359889" y="510363"/>
                </a:cubicBezTo>
                <a:cubicBezTo>
                  <a:pt x="3353627" y="518191"/>
                  <a:pt x="3344885" y="523800"/>
                  <a:pt x="3338623" y="531628"/>
                </a:cubicBezTo>
                <a:cubicBezTo>
                  <a:pt x="3330640" y="541607"/>
                  <a:pt x="3327336" y="555543"/>
                  <a:pt x="3317358" y="563526"/>
                </a:cubicBezTo>
                <a:cubicBezTo>
                  <a:pt x="3308606" y="570527"/>
                  <a:pt x="3296093" y="570615"/>
                  <a:pt x="3285461" y="574159"/>
                </a:cubicBezTo>
                <a:cubicBezTo>
                  <a:pt x="3278372" y="581247"/>
                  <a:pt x="3270457" y="587596"/>
                  <a:pt x="3264195" y="595424"/>
                </a:cubicBezTo>
                <a:cubicBezTo>
                  <a:pt x="3256212" y="605402"/>
                  <a:pt x="3252908" y="619338"/>
                  <a:pt x="3242930" y="627321"/>
                </a:cubicBezTo>
                <a:cubicBezTo>
                  <a:pt x="3234178" y="634322"/>
                  <a:pt x="3220830" y="632511"/>
                  <a:pt x="3211033" y="637954"/>
                </a:cubicBezTo>
                <a:cubicBezTo>
                  <a:pt x="3188692" y="650366"/>
                  <a:pt x="3165309" y="662412"/>
                  <a:pt x="3147237" y="680484"/>
                </a:cubicBezTo>
                <a:cubicBezTo>
                  <a:pt x="3136605" y="691117"/>
                  <a:pt x="3127209" y="703150"/>
                  <a:pt x="3115340" y="712382"/>
                </a:cubicBezTo>
                <a:cubicBezTo>
                  <a:pt x="3095166" y="728073"/>
                  <a:pt x="3069616" y="736840"/>
                  <a:pt x="3051544" y="754912"/>
                </a:cubicBezTo>
                <a:cubicBezTo>
                  <a:pt x="3001574" y="804883"/>
                  <a:pt x="3032160" y="778468"/>
                  <a:pt x="2955851" y="829340"/>
                </a:cubicBezTo>
                <a:lnTo>
                  <a:pt x="2892056" y="871870"/>
                </a:lnTo>
                <a:cubicBezTo>
                  <a:pt x="2881423" y="875414"/>
                  <a:pt x="2870183" y="877491"/>
                  <a:pt x="2860158" y="882503"/>
                </a:cubicBezTo>
                <a:cubicBezTo>
                  <a:pt x="2732495" y="946335"/>
                  <a:pt x="2905881" y="865701"/>
                  <a:pt x="2806995" y="925033"/>
                </a:cubicBezTo>
                <a:cubicBezTo>
                  <a:pt x="2797385" y="930799"/>
                  <a:pt x="2784895" y="930223"/>
                  <a:pt x="2775098" y="935666"/>
                </a:cubicBezTo>
                <a:cubicBezTo>
                  <a:pt x="2752757" y="948078"/>
                  <a:pt x="2732567" y="964019"/>
                  <a:pt x="2711302" y="978196"/>
                </a:cubicBezTo>
                <a:cubicBezTo>
                  <a:pt x="2700670" y="985284"/>
                  <a:pt x="2691528" y="995420"/>
                  <a:pt x="2679405" y="999461"/>
                </a:cubicBezTo>
                <a:cubicBezTo>
                  <a:pt x="2514823" y="1054321"/>
                  <a:pt x="2684804" y="991444"/>
                  <a:pt x="2583712" y="1041991"/>
                </a:cubicBezTo>
                <a:cubicBezTo>
                  <a:pt x="2573687" y="1047003"/>
                  <a:pt x="2561611" y="1047181"/>
                  <a:pt x="2551814" y="1052624"/>
                </a:cubicBezTo>
                <a:cubicBezTo>
                  <a:pt x="2529473" y="1065036"/>
                  <a:pt x="2509284" y="1080977"/>
                  <a:pt x="2488019" y="1095154"/>
                </a:cubicBezTo>
                <a:lnTo>
                  <a:pt x="2456121" y="1116419"/>
                </a:lnTo>
                <a:cubicBezTo>
                  <a:pt x="2445488" y="1123507"/>
                  <a:pt x="2436346" y="1133643"/>
                  <a:pt x="2424223" y="1137684"/>
                </a:cubicBezTo>
                <a:cubicBezTo>
                  <a:pt x="2307882" y="1176467"/>
                  <a:pt x="2484112" y="1114612"/>
                  <a:pt x="2360428" y="1169582"/>
                </a:cubicBezTo>
                <a:cubicBezTo>
                  <a:pt x="2339945" y="1178686"/>
                  <a:pt x="2317898" y="1183759"/>
                  <a:pt x="2296633" y="1190847"/>
                </a:cubicBezTo>
                <a:lnTo>
                  <a:pt x="2200940" y="1222745"/>
                </a:lnTo>
                <a:lnTo>
                  <a:pt x="2105247" y="1254642"/>
                </a:lnTo>
                <a:lnTo>
                  <a:pt x="2041451" y="1275907"/>
                </a:lnTo>
                <a:cubicBezTo>
                  <a:pt x="2023730" y="1279451"/>
                  <a:pt x="2005930" y="1282620"/>
                  <a:pt x="1988289" y="1286540"/>
                </a:cubicBezTo>
                <a:cubicBezTo>
                  <a:pt x="1974024" y="1289710"/>
                  <a:pt x="1960249" y="1295283"/>
                  <a:pt x="1945758" y="1297173"/>
                </a:cubicBezTo>
                <a:cubicBezTo>
                  <a:pt x="1767176" y="1320467"/>
                  <a:pt x="1789047" y="1310446"/>
                  <a:pt x="1658679" y="1329070"/>
                </a:cubicBezTo>
                <a:cubicBezTo>
                  <a:pt x="1586119" y="1339436"/>
                  <a:pt x="1597679" y="1341755"/>
                  <a:pt x="1520456" y="1350335"/>
                </a:cubicBezTo>
                <a:cubicBezTo>
                  <a:pt x="1481549" y="1354658"/>
                  <a:pt x="1442405" y="1356645"/>
                  <a:pt x="1403498" y="1360968"/>
                </a:cubicBezTo>
                <a:cubicBezTo>
                  <a:pt x="1378590" y="1363736"/>
                  <a:pt x="1354018" y="1369224"/>
                  <a:pt x="1329070" y="1371600"/>
                </a:cubicBezTo>
                <a:cubicBezTo>
                  <a:pt x="1279549" y="1376316"/>
                  <a:pt x="1229755" y="1377729"/>
                  <a:pt x="1180214" y="1382233"/>
                </a:cubicBezTo>
                <a:cubicBezTo>
                  <a:pt x="1144295" y="1385499"/>
                  <a:pt x="1070124" y="1395745"/>
                  <a:pt x="1031358" y="1403498"/>
                </a:cubicBezTo>
                <a:cubicBezTo>
                  <a:pt x="1017029" y="1406364"/>
                  <a:pt x="1003093" y="1410961"/>
                  <a:pt x="988828" y="1414131"/>
                </a:cubicBezTo>
                <a:cubicBezTo>
                  <a:pt x="971186" y="1418051"/>
                  <a:pt x="953445" y="1421530"/>
                  <a:pt x="935665" y="1424763"/>
                </a:cubicBezTo>
                <a:cubicBezTo>
                  <a:pt x="914454" y="1428619"/>
                  <a:pt x="892915" y="1430719"/>
                  <a:pt x="871870" y="1435396"/>
                </a:cubicBezTo>
                <a:cubicBezTo>
                  <a:pt x="803853" y="1450511"/>
                  <a:pt x="879855" y="1446028"/>
                  <a:pt x="797442" y="1446028"/>
                </a:cubicBezTo>
              </a:path>
            </a:pathLst>
          </a:custGeom>
          <a:solidFill>
            <a:srgbClr val="92D050"/>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757461" y="1297824"/>
            <a:ext cx="3583173" cy="1351131"/>
          </a:xfrm>
          <a:custGeom>
            <a:avLst/>
            <a:gdLst>
              <a:gd name="connsiteX0" fmla="*/ 0 w 3583173"/>
              <a:gd name="connsiteY0" fmla="*/ 202018 h 1351131"/>
              <a:gd name="connsiteX1" fmla="*/ 42531 w 3583173"/>
              <a:gd name="connsiteY1" fmla="*/ 786809 h 1351131"/>
              <a:gd name="connsiteX2" fmla="*/ 53163 w 3583173"/>
              <a:gd name="connsiteY2" fmla="*/ 1233376 h 1351131"/>
              <a:gd name="connsiteX3" fmla="*/ 106326 w 3583173"/>
              <a:gd name="connsiteY3" fmla="*/ 1339702 h 1351131"/>
              <a:gd name="connsiteX4" fmla="*/ 159489 w 3583173"/>
              <a:gd name="connsiteY4" fmla="*/ 1350335 h 1351131"/>
              <a:gd name="connsiteX5" fmla="*/ 382773 w 3583173"/>
              <a:gd name="connsiteY5" fmla="*/ 1329069 h 1351131"/>
              <a:gd name="connsiteX6" fmla="*/ 414670 w 3583173"/>
              <a:gd name="connsiteY6" fmla="*/ 1307804 h 1351131"/>
              <a:gd name="connsiteX7" fmla="*/ 457200 w 3583173"/>
              <a:gd name="connsiteY7" fmla="*/ 1244009 h 1351131"/>
              <a:gd name="connsiteX8" fmla="*/ 478466 w 3583173"/>
              <a:gd name="connsiteY8" fmla="*/ 1222744 h 1351131"/>
              <a:gd name="connsiteX9" fmla="*/ 520996 w 3583173"/>
              <a:gd name="connsiteY9" fmla="*/ 1158949 h 1351131"/>
              <a:gd name="connsiteX10" fmla="*/ 542261 w 3583173"/>
              <a:gd name="connsiteY10" fmla="*/ 1137683 h 1351131"/>
              <a:gd name="connsiteX11" fmla="*/ 584791 w 3583173"/>
              <a:gd name="connsiteY11" fmla="*/ 1073888 h 1351131"/>
              <a:gd name="connsiteX12" fmla="*/ 648587 w 3583173"/>
              <a:gd name="connsiteY12" fmla="*/ 1031358 h 1351131"/>
              <a:gd name="connsiteX13" fmla="*/ 680484 w 3583173"/>
              <a:gd name="connsiteY13" fmla="*/ 1010093 h 1351131"/>
              <a:gd name="connsiteX14" fmla="*/ 733647 w 3583173"/>
              <a:gd name="connsiteY14" fmla="*/ 967562 h 1351131"/>
              <a:gd name="connsiteX15" fmla="*/ 797442 w 3583173"/>
              <a:gd name="connsiteY15" fmla="*/ 925032 h 1351131"/>
              <a:gd name="connsiteX16" fmla="*/ 861238 w 3583173"/>
              <a:gd name="connsiteY16" fmla="*/ 903767 h 1351131"/>
              <a:gd name="connsiteX17" fmla="*/ 893135 w 3583173"/>
              <a:gd name="connsiteY17" fmla="*/ 893135 h 1351131"/>
              <a:gd name="connsiteX18" fmla="*/ 978196 w 3583173"/>
              <a:gd name="connsiteY18" fmla="*/ 850604 h 1351131"/>
              <a:gd name="connsiteX19" fmla="*/ 1010093 w 3583173"/>
              <a:gd name="connsiteY19" fmla="*/ 839972 h 1351131"/>
              <a:gd name="connsiteX20" fmla="*/ 1095154 w 3583173"/>
              <a:gd name="connsiteY20" fmla="*/ 797442 h 1351131"/>
              <a:gd name="connsiteX21" fmla="*/ 1127052 w 3583173"/>
              <a:gd name="connsiteY21" fmla="*/ 786809 h 1351131"/>
              <a:gd name="connsiteX22" fmla="*/ 1158949 w 3583173"/>
              <a:gd name="connsiteY22" fmla="*/ 776176 h 1351131"/>
              <a:gd name="connsiteX23" fmla="*/ 1265275 w 3583173"/>
              <a:gd name="connsiteY23" fmla="*/ 754911 h 1351131"/>
              <a:gd name="connsiteX24" fmla="*/ 1382233 w 3583173"/>
              <a:gd name="connsiteY24" fmla="*/ 723014 h 1351131"/>
              <a:gd name="connsiteX25" fmla="*/ 1414131 w 3583173"/>
              <a:gd name="connsiteY25" fmla="*/ 712381 h 1351131"/>
              <a:gd name="connsiteX26" fmla="*/ 1499191 w 3583173"/>
              <a:gd name="connsiteY26" fmla="*/ 691116 h 1351131"/>
              <a:gd name="connsiteX27" fmla="*/ 1531089 w 3583173"/>
              <a:gd name="connsiteY27" fmla="*/ 680483 h 1351131"/>
              <a:gd name="connsiteX28" fmla="*/ 1658680 w 3583173"/>
              <a:gd name="connsiteY28" fmla="*/ 669851 h 1351131"/>
              <a:gd name="connsiteX29" fmla="*/ 1818168 w 3583173"/>
              <a:gd name="connsiteY29" fmla="*/ 648586 h 1351131"/>
              <a:gd name="connsiteX30" fmla="*/ 1913861 w 3583173"/>
              <a:gd name="connsiteY30" fmla="*/ 637953 h 1351131"/>
              <a:gd name="connsiteX31" fmla="*/ 2126512 w 3583173"/>
              <a:gd name="connsiteY31" fmla="*/ 606055 h 1351131"/>
              <a:gd name="connsiteX32" fmla="*/ 2339163 w 3583173"/>
              <a:gd name="connsiteY32" fmla="*/ 574158 h 1351131"/>
              <a:gd name="connsiteX33" fmla="*/ 3104707 w 3583173"/>
              <a:gd name="connsiteY33" fmla="*/ 563525 h 1351131"/>
              <a:gd name="connsiteX34" fmla="*/ 3157870 w 3583173"/>
              <a:gd name="connsiteY34" fmla="*/ 552893 h 1351131"/>
              <a:gd name="connsiteX35" fmla="*/ 3242931 w 3583173"/>
              <a:gd name="connsiteY35" fmla="*/ 531628 h 1351131"/>
              <a:gd name="connsiteX36" fmla="*/ 3327991 w 3583173"/>
              <a:gd name="connsiteY36" fmla="*/ 520995 h 1351131"/>
              <a:gd name="connsiteX37" fmla="*/ 3370521 w 3583173"/>
              <a:gd name="connsiteY37" fmla="*/ 510362 h 1351131"/>
              <a:gd name="connsiteX38" fmla="*/ 3434317 w 3583173"/>
              <a:gd name="connsiteY38" fmla="*/ 489097 h 1351131"/>
              <a:gd name="connsiteX39" fmla="*/ 3508745 w 3583173"/>
              <a:gd name="connsiteY39" fmla="*/ 414669 h 1351131"/>
              <a:gd name="connsiteX40" fmla="*/ 3540642 w 3583173"/>
              <a:gd name="connsiteY40" fmla="*/ 382772 h 1351131"/>
              <a:gd name="connsiteX41" fmla="*/ 3561907 w 3583173"/>
              <a:gd name="connsiteY41" fmla="*/ 350874 h 1351131"/>
              <a:gd name="connsiteX42" fmla="*/ 3583173 w 3583173"/>
              <a:gd name="connsiteY42" fmla="*/ 287079 h 1351131"/>
              <a:gd name="connsiteX43" fmla="*/ 3572540 w 3583173"/>
              <a:gd name="connsiteY43" fmla="*/ 127590 h 1351131"/>
              <a:gd name="connsiteX44" fmla="*/ 3551275 w 3583173"/>
              <a:gd name="connsiteY44" fmla="*/ 95693 h 1351131"/>
              <a:gd name="connsiteX45" fmla="*/ 3487480 w 3583173"/>
              <a:gd name="connsiteY45" fmla="*/ 74428 h 1351131"/>
              <a:gd name="connsiteX46" fmla="*/ 3455582 w 3583173"/>
              <a:gd name="connsiteY46" fmla="*/ 63795 h 1351131"/>
              <a:gd name="connsiteX47" fmla="*/ 3423684 w 3583173"/>
              <a:gd name="connsiteY47" fmla="*/ 53162 h 1351131"/>
              <a:gd name="connsiteX48" fmla="*/ 3115340 w 3583173"/>
              <a:gd name="connsiteY48" fmla="*/ 31897 h 1351131"/>
              <a:gd name="connsiteX49" fmla="*/ 2509284 w 3583173"/>
              <a:gd name="connsiteY49" fmla="*/ 21265 h 1351131"/>
              <a:gd name="connsiteX50" fmla="*/ 2073349 w 3583173"/>
              <a:gd name="connsiteY50" fmla="*/ 0 h 1351131"/>
              <a:gd name="connsiteX51" fmla="*/ 1467293 w 3583173"/>
              <a:gd name="connsiteY51" fmla="*/ 10632 h 1351131"/>
              <a:gd name="connsiteX52" fmla="*/ 1339703 w 3583173"/>
              <a:gd name="connsiteY52" fmla="*/ 21265 h 1351131"/>
              <a:gd name="connsiteX53" fmla="*/ 1105787 w 3583173"/>
              <a:gd name="connsiteY53" fmla="*/ 42530 h 1351131"/>
              <a:gd name="connsiteX54" fmla="*/ 882503 w 3583173"/>
              <a:gd name="connsiteY54" fmla="*/ 53162 h 1351131"/>
              <a:gd name="connsiteX55" fmla="*/ 414670 w 3583173"/>
              <a:gd name="connsiteY55" fmla="*/ 85060 h 1351131"/>
              <a:gd name="connsiteX56" fmla="*/ 95693 w 3583173"/>
              <a:gd name="connsiteY56" fmla="*/ 95693 h 1351131"/>
              <a:gd name="connsiteX57" fmla="*/ 31898 w 3583173"/>
              <a:gd name="connsiteY57" fmla="*/ 127590 h 1351131"/>
              <a:gd name="connsiteX58" fmla="*/ 21266 w 3583173"/>
              <a:gd name="connsiteY58" fmla="*/ 159488 h 1351131"/>
              <a:gd name="connsiteX59" fmla="*/ 0 w 3583173"/>
              <a:gd name="connsiteY59" fmla="*/ 202018 h 135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3173" h="1351131">
                <a:moveTo>
                  <a:pt x="0" y="202018"/>
                </a:moveTo>
                <a:cubicBezTo>
                  <a:pt x="44269" y="423355"/>
                  <a:pt x="21155" y="295162"/>
                  <a:pt x="42531" y="786809"/>
                </a:cubicBezTo>
                <a:cubicBezTo>
                  <a:pt x="48999" y="935566"/>
                  <a:pt x="44245" y="1084745"/>
                  <a:pt x="53163" y="1233376"/>
                </a:cubicBezTo>
                <a:cubicBezTo>
                  <a:pt x="56283" y="1285369"/>
                  <a:pt x="59399" y="1322104"/>
                  <a:pt x="106326" y="1339702"/>
                </a:cubicBezTo>
                <a:cubicBezTo>
                  <a:pt x="123247" y="1346048"/>
                  <a:pt x="141768" y="1346791"/>
                  <a:pt x="159489" y="1350335"/>
                </a:cubicBezTo>
                <a:cubicBezTo>
                  <a:pt x="164297" y="1350068"/>
                  <a:pt x="324952" y="1357980"/>
                  <a:pt x="382773" y="1329069"/>
                </a:cubicBezTo>
                <a:cubicBezTo>
                  <a:pt x="394202" y="1323354"/>
                  <a:pt x="404038" y="1314892"/>
                  <a:pt x="414670" y="1307804"/>
                </a:cubicBezTo>
                <a:cubicBezTo>
                  <a:pt x="428847" y="1286539"/>
                  <a:pt x="439128" y="1262080"/>
                  <a:pt x="457200" y="1244009"/>
                </a:cubicBezTo>
                <a:cubicBezTo>
                  <a:pt x="464289" y="1236921"/>
                  <a:pt x="472451" y="1230764"/>
                  <a:pt x="478466" y="1222744"/>
                </a:cubicBezTo>
                <a:cubicBezTo>
                  <a:pt x="493801" y="1202298"/>
                  <a:pt x="502925" y="1177021"/>
                  <a:pt x="520996" y="1158949"/>
                </a:cubicBezTo>
                <a:cubicBezTo>
                  <a:pt x="528084" y="1151860"/>
                  <a:pt x="536246" y="1145703"/>
                  <a:pt x="542261" y="1137683"/>
                </a:cubicBezTo>
                <a:cubicBezTo>
                  <a:pt x="557595" y="1117237"/>
                  <a:pt x="563526" y="1088065"/>
                  <a:pt x="584791" y="1073888"/>
                </a:cubicBezTo>
                <a:lnTo>
                  <a:pt x="648587" y="1031358"/>
                </a:lnTo>
                <a:lnTo>
                  <a:pt x="680484" y="1010093"/>
                </a:lnTo>
                <a:cubicBezTo>
                  <a:pt x="719775" y="951156"/>
                  <a:pt x="679269" y="997772"/>
                  <a:pt x="733647" y="967562"/>
                </a:cubicBezTo>
                <a:cubicBezTo>
                  <a:pt x="755988" y="955150"/>
                  <a:pt x="773196" y="933114"/>
                  <a:pt x="797442" y="925032"/>
                </a:cubicBezTo>
                <a:lnTo>
                  <a:pt x="861238" y="903767"/>
                </a:lnTo>
                <a:lnTo>
                  <a:pt x="893135" y="893135"/>
                </a:lnTo>
                <a:cubicBezTo>
                  <a:pt x="930250" y="856018"/>
                  <a:pt x="904890" y="875039"/>
                  <a:pt x="978196" y="850604"/>
                </a:cubicBezTo>
                <a:lnTo>
                  <a:pt x="1010093" y="839972"/>
                </a:lnTo>
                <a:cubicBezTo>
                  <a:pt x="1047210" y="802857"/>
                  <a:pt x="1021848" y="821877"/>
                  <a:pt x="1095154" y="797442"/>
                </a:cubicBezTo>
                <a:lnTo>
                  <a:pt x="1127052" y="786809"/>
                </a:lnTo>
                <a:cubicBezTo>
                  <a:pt x="1137684" y="783265"/>
                  <a:pt x="1147959" y="778374"/>
                  <a:pt x="1158949" y="776176"/>
                </a:cubicBezTo>
                <a:cubicBezTo>
                  <a:pt x="1194391" y="769088"/>
                  <a:pt x="1230986" y="766341"/>
                  <a:pt x="1265275" y="754911"/>
                </a:cubicBezTo>
                <a:cubicBezTo>
                  <a:pt x="1402144" y="709288"/>
                  <a:pt x="1261998" y="753072"/>
                  <a:pt x="1382233" y="723014"/>
                </a:cubicBezTo>
                <a:cubicBezTo>
                  <a:pt x="1393106" y="720296"/>
                  <a:pt x="1403318" y="715330"/>
                  <a:pt x="1414131" y="712381"/>
                </a:cubicBezTo>
                <a:cubicBezTo>
                  <a:pt x="1442327" y="704691"/>
                  <a:pt x="1471465" y="700358"/>
                  <a:pt x="1499191" y="691116"/>
                </a:cubicBezTo>
                <a:cubicBezTo>
                  <a:pt x="1509824" y="687572"/>
                  <a:pt x="1519979" y="681964"/>
                  <a:pt x="1531089" y="680483"/>
                </a:cubicBezTo>
                <a:cubicBezTo>
                  <a:pt x="1573392" y="674843"/>
                  <a:pt x="1616214" y="674098"/>
                  <a:pt x="1658680" y="669851"/>
                </a:cubicBezTo>
                <a:cubicBezTo>
                  <a:pt x="1742271" y="661492"/>
                  <a:pt x="1738552" y="658538"/>
                  <a:pt x="1818168" y="648586"/>
                </a:cubicBezTo>
                <a:cubicBezTo>
                  <a:pt x="1850014" y="644605"/>
                  <a:pt x="1881963" y="641497"/>
                  <a:pt x="1913861" y="637953"/>
                </a:cubicBezTo>
                <a:cubicBezTo>
                  <a:pt x="2035431" y="607562"/>
                  <a:pt x="1849605" y="652204"/>
                  <a:pt x="2126512" y="606055"/>
                </a:cubicBezTo>
                <a:cubicBezTo>
                  <a:pt x="2177949" y="597483"/>
                  <a:pt x="2312645" y="574526"/>
                  <a:pt x="2339163" y="574158"/>
                </a:cubicBezTo>
                <a:lnTo>
                  <a:pt x="3104707" y="563525"/>
                </a:lnTo>
                <a:cubicBezTo>
                  <a:pt x="3122428" y="559981"/>
                  <a:pt x="3140338" y="557276"/>
                  <a:pt x="3157870" y="552893"/>
                </a:cubicBezTo>
                <a:cubicBezTo>
                  <a:pt x="3230330" y="534778"/>
                  <a:pt x="3141018" y="547307"/>
                  <a:pt x="3242931" y="531628"/>
                </a:cubicBezTo>
                <a:cubicBezTo>
                  <a:pt x="3271173" y="527283"/>
                  <a:pt x="3299806" y="525693"/>
                  <a:pt x="3327991" y="520995"/>
                </a:cubicBezTo>
                <a:cubicBezTo>
                  <a:pt x="3342405" y="518593"/>
                  <a:pt x="3356524" y="514561"/>
                  <a:pt x="3370521" y="510362"/>
                </a:cubicBezTo>
                <a:cubicBezTo>
                  <a:pt x="3391991" y="503921"/>
                  <a:pt x="3434317" y="489097"/>
                  <a:pt x="3434317" y="489097"/>
                </a:cubicBezTo>
                <a:lnTo>
                  <a:pt x="3508745" y="414669"/>
                </a:lnTo>
                <a:cubicBezTo>
                  <a:pt x="3519377" y="404037"/>
                  <a:pt x="3532301" y="395283"/>
                  <a:pt x="3540642" y="382772"/>
                </a:cubicBezTo>
                <a:cubicBezTo>
                  <a:pt x="3547730" y="372139"/>
                  <a:pt x="3556717" y="362551"/>
                  <a:pt x="3561907" y="350874"/>
                </a:cubicBezTo>
                <a:cubicBezTo>
                  <a:pt x="3571011" y="330391"/>
                  <a:pt x="3583173" y="287079"/>
                  <a:pt x="3583173" y="287079"/>
                </a:cubicBezTo>
                <a:cubicBezTo>
                  <a:pt x="3579629" y="233916"/>
                  <a:pt x="3581299" y="180146"/>
                  <a:pt x="3572540" y="127590"/>
                </a:cubicBezTo>
                <a:cubicBezTo>
                  <a:pt x="3570439" y="114985"/>
                  <a:pt x="3562111" y="102466"/>
                  <a:pt x="3551275" y="95693"/>
                </a:cubicBezTo>
                <a:cubicBezTo>
                  <a:pt x="3532267" y="83813"/>
                  <a:pt x="3508745" y="81516"/>
                  <a:pt x="3487480" y="74428"/>
                </a:cubicBezTo>
                <a:lnTo>
                  <a:pt x="3455582" y="63795"/>
                </a:lnTo>
                <a:cubicBezTo>
                  <a:pt x="3444949" y="60251"/>
                  <a:pt x="3434739" y="55004"/>
                  <a:pt x="3423684" y="53162"/>
                </a:cubicBezTo>
                <a:cubicBezTo>
                  <a:pt x="3288577" y="30645"/>
                  <a:pt x="3346714" y="37681"/>
                  <a:pt x="3115340" y="31897"/>
                </a:cubicBezTo>
                <a:lnTo>
                  <a:pt x="2509284" y="21265"/>
                </a:lnTo>
                <a:cubicBezTo>
                  <a:pt x="2334690" y="5392"/>
                  <a:pt x="2300160" y="0"/>
                  <a:pt x="2073349" y="0"/>
                </a:cubicBezTo>
                <a:cubicBezTo>
                  <a:pt x="1871299" y="0"/>
                  <a:pt x="1669312" y="7088"/>
                  <a:pt x="1467293" y="10632"/>
                </a:cubicBezTo>
                <a:lnTo>
                  <a:pt x="1339703" y="21265"/>
                </a:lnTo>
                <a:cubicBezTo>
                  <a:pt x="1195145" y="35032"/>
                  <a:pt x="1280238" y="32268"/>
                  <a:pt x="1105787" y="42530"/>
                </a:cubicBezTo>
                <a:cubicBezTo>
                  <a:pt x="1031403" y="46905"/>
                  <a:pt x="956879" y="48654"/>
                  <a:pt x="882503" y="53162"/>
                </a:cubicBezTo>
                <a:cubicBezTo>
                  <a:pt x="594696" y="70605"/>
                  <a:pt x="922580" y="68129"/>
                  <a:pt x="414670" y="85060"/>
                </a:cubicBezTo>
                <a:lnTo>
                  <a:pt x="95693" y="95693"/>
                </a:lnTo>
                <a:cubicBezTo>
                  <a:pt x="74680" y="102697"/>
                  <a:pt x="46888" y="108852"/>
                  <a:pt x="31898" y="127590"/>
                </a:cubicBezTo>
                <a:cubicBezTo>
                  <a:pt x="24897" y="136342"/>
                  <a:pt x="21266" y="148280"/>
                  <a:pt x="21266" y="159488"/>
                </a:cubicBezTo>
                <a:lnTo>
                  <a:pt x="0" y="202018"/>
                </a:lnTo>
                <a:close/>
              </a:path>
            </a:pathLst>
          </a:custGeom>
          <a:solidFill>
            <a:srgbClr val="FFFF00"/>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789358" y="3877081"/>
            <a:ext cx="5737883" cy="1892894"/>
          </a:xfrm>
          <a:prstGeom prst="rect">
            <a:avLst/>
          </a:prstGeom>
          <a:solidFill>
            <a:srgbClr val="FFFF00"/>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376" y="257199"/>
            <a:ext cx="10972800" cy="1139825"/>
          </a:xfrm>
        </p:spPr>
        <p:txBody>
          <a:bodyPr/>
          <a:lstStyle/>
          <a:p>
            <a:r>
              <a:rPr lang="zh-CN" altLang="en-US" dirty="0">
                <a:latin typeface="华文新魏" panose="02010800040101010101" pitchFamily="2" charset="-122"/>
                <a:ea typeface="华文新魏" panose="02010800040101010101" pitchFamily="2" charset="-122"/>
              </a:rPr>
              <a:t>分布式图处理问题挑战</a:t>
            </a:r>
            <a:endParaRPr lang="en-US" dirty="0">
              <a:latin typeface="华文新魏" panose="02010800040101010101" pitchFamily="2" charset="-122"/>
              <a:ea typeface="华文新魏" panose="02010800040101010101" pitchFamily="2" charset="-122"/>
            </a:endParaRPr>
          </a:p>
        </p:txBody>
      </p:sp>
      <p:sp>
        <p:nvSpPr>
          <p:cNvPr id="6" name="TextBox 5"/>
          <p:cNvSpPr txBox="1"/>
          <p:nvPr/>
        </p:nvSpPr>
        <p:spPr>
          <a:xfrm>
            <a:off x="2674439" y="2692182"/>
            <a:ext cx="1008609" cy="369332"/>
          </a:xfrm>
          <a:prstGeom prst="rect">
            <a:avLst/>
          </a:prstGeom>
          <a:noFill/>
        </p:spPr>
        <p:txBody>
          <a:bodyPr wrap="none" rtlCol="0">
            <a:spAutoFit/>
          </a:bodyPr>
          <a:lstStyle/>
          <a:p>
            <a:r>
              <a:rPr lang="en-US" dirty="0">
                <a:latin typeface="+mj-lt"/>
              </a:rPr>
              <a:t>Node 1</a:t>
            </a:r>
          </a:p>
        </p:txBody>
      </p:sp>
      <p:sp>
        <p:nvSpPr>
          <p:cNvPr id="7" name="TextBox 6"/>
          <p:cNvSpPr txBox="1"/>
          <p:nvPr/>
        </p:nvSpPr>
        <p:spPr>
          <a:xfrm>
            <a:off x="1103641" y="1742296"/>
            <a:ext cx="1008609" cy="369332"/>
          </a:xfrm>
          <a:prstGeom prst="rect">
            <a:avLst/>
          </a:prstGeom>
          <a:noFill/>
        </p:spPr>
        <p:txBody>
          <a:bodyPr wrap="none" rtlCol="0">
            <a:spAutoFit/>
          </a:bodyPr>
          <a:lstStyle/>
          <a:p>
            <a:r>
              <a:rPr lang="en-US" dirty="0">
                <a:latin typeface="+mj-lt"/>
              </a:rPr>
              <a:t>Node 0</a:t>
            </a:r>
          </a:p>
        </p:txBody>
      </p:sp>
      <p:grpSp>
        <p:nvGrpSpPr>
          <p:cNvPr id="11" name="Group 10"/>
          <p:cNvGrpSpPr/>
          <p:nvPr/>
        </p:nvGrpSpPr>
        <p:grpSpPr>
          <a:xfrm>
            <a:off x="933169" y="1462922"/>
            <a:ext cx="3107321" cy="1912745"/>
            <a:chOff x="2699792" y="2132856"/>
            <a:chExt cx="3528392" cy="2171940"/>
          </a:xfrm>
        </p:grpSpPr>
        <p:sp>
          <p:nvSpPr>
            <p:cNvPr id="14" name="Oval 13"/>
            <p:cNvSpPr/>
            <p:nvPr/>
          </p:nvSpPr>
          <p:spPr>
            <a:xfrm>
              <a:off x="3779912" y="2144556"/>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1</a:t>
              </a:r>
              <a:endParaRPr lang="en-US" dirty="0"/>
            </a:p>
          </p:txBody>
        </p:sp>
        <p:sp>
          <p:nvSpPr>
            <p:cNvPr id="15" name="Oval 14"/>
            <p:cNvSpPr/>
            <p:nvPr/>
          </p:nvSpPr>
          <p:spPr>
            <a:xfrm>
              <a:off x="4860032" y="2140656"/>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2</a:t>
              </a:r>
              <a:endParaRPr lang="en-US" dirty="0"/>
            </a:p>
          </p:txBody>
        </p:sp>
        <p:sp>
          <p:nvSpPr>
            <p:cNvPr id="16" name="Oval 15"/>
            <p:cNvSpPr/>
            <p:nvPr/>
          </p:nvSpPr>
          <p:spPr>
            <a:xfrm>
              <a:off x="5940152" y="2132856"/>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3</a:t>
              </a:r>
              <a:endParaRPr lang="en-US" dirty="0"/>
            </a:p>
          </p:txBody>
        </p:sp>
        <p:sp>
          <p:nvSpPr>
            <p:cNvPr id="17" name="Oval 16"/>
            <p:cNvSpPr/>
            <p:nvPr/>
          </p:nvSpPr>
          <p:spPr>
            <a:xfrm>
              <a:off x="2699792" y="30806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4</a:t>
              </a:r>
              <a:endParaRPr lang="en-US" dirty="0"/>
            </a:p>
          </p:txBody>
        </p:sp>
        <p:sp>
          <p:nvSpPr>
            <p:cNvPr id="18" name="Oval 17"/>
            <p:cNvSpPr/>
            <p:nvPr/>
          </p:nvSpPr>
          <p:spPr>
            <a:xfrm>
              <a:off x="3779912" y="30806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endParaRPr lang="en-US" dirty="0"/>
            </a:p>
          </p:txBody>
        </p:sp>
        <p:sp>
          <p:nvSpPr>
            <p:cNvPr id="19" name="Oval 18"/>
            <p:cNvSpPr/>
            <p:nvPr/>
          </p:nvSpPr>
          <p:spPr>
            <a:xfrm>
              <a:off x="4860032" y="30767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6</a:t>
              </a:r>
              <a:endParaRPr lang="en-US" dirty="0"/>
            </a:p>
          </p:txBody>
        </p:sp>
        <p:sp>
          <p:nvSpPr>
            <p:cNvPr id="20" name="Oval 19"/>
            <p:cNvSpPr/>
            <p:nvPr/>
          </p:nvSpPr>
          <p:spPr>
            <a:xfrm>
              <a:off x="5940152" y="30689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7</a:t>
              </a:r>
              <a:endParaRPr lang="en-US" dirty="0"/>
            </a:p>
          </p:txBody>
        </p:sp>
        <p:sp>
          <p:nvSpPr>
            <p:cNvPr id="21" name="Oval 20"/>
            <p:cNvSpPr/>
            <p:nvPr/>
          </p:nvSpPr>
          <p:spPr>
            <a:xfrm>
              <a:off x="2703771" y="401676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8</a:t>
              </a:r>
              <a:endParaRPr lang="en-US" dirty="0"/>
            </a:p>
          </p:txBody>
        </p:sp>
        <p:sp>
          <p:nvSpPr>
            <p:cNvPr id="22" name="Oval 21"/>
            <p:cNvSpPr/>
            <p:nvPr/>
          </p:nvSpPr>
          <p:spPr>
            <a:xfrm>
              <a:off x="3783891" y="401676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9</a:t>
              </a:r>
              <a:endParaRPr lang="en-US" dirty="0"/>
            </a:p>
          </p:txBody>
        </p:sp>
        <p:cxnSp>
          <p:nvCxnSpPr>
            <p:cNvPr id="23" name="Straight Connector 22"/>
            <p:cNvCxnSpPr>
              <a:endCxn id="15" idx="2"/>
            </p:cNvCxnSpPr>
            <p:nvPr/>
          </p:nvCxnSpPr>
          <p:spPr>
            <a:xfrm>
              <a:off x="2987824" y="2288572"/>
              <a:ext cx="7920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Straight Connector 23"/>
            <p:cNvCxnSpPr>
              <a:endCxn id="18" idx="0"/>
            </p:cNvCxnSpPr>
            <p:nvPr/>
          </p:nvCxnSpPr>
          <p:spPr>
            <a:xfrm>
              <a:off x="2843808" y="24325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Straight Connector 24"/>
            <p:cNvCxnSpPr>
              <a:stCxn id="18" idx="4"/>
              <a:endCxn id="26" idx="0"/>
            </p:cNvCxnSpPr>
            <p:nvPr/>
          </p:nvCxnSpPr>
          <p:spPr>
            <a:xfrm>
              <a:off x="2843808" y="3368692"/>
              <a:ext cx="3979"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Straight Connector 25"/>
            <p:cNvCxnSpPr>
              <a:stCxn id="18" idx="6"/>
              <a:endCxn id="19" idx="2"/>
            </p:cNvCxnSpPr>
            <p:nvPr/>
          </p:nvCxnSpPr>
          <p:spPr>
            <a:xfrm>
              <a:off x="2987824" y="3224676"/>
              <a:ext cx="7920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Straight Connector 26"/>
            <p:cNvCxnSpPr>
              <a:stCxn id="26" idx="7"/>
              <a:endCxn id="19" idx="3"/>
            </p:cNvCxnSpPr>
            <p:nvPr/>
          </p:nvCxnSpPr>
          <p:spPr>
            <a:xfrm flipV="1">
              <a:off x="2949622" y="3326511"/>
              <a:ext cx="872471" cy="732434"/>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p:cNvCxnSpPr>
              <a:stCxn id="26" idx="6"/>
              <a:endCxn id="27" idx="2"/>
            </p:cNvCxnSpPr>
            <p:nvPr/>
          </p:nvCxnSpPr>
          <p:spPr>
            <a:xfrm>
              <a:off x="2991803" y="4160780"/>
              <a:ext cx="7920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Straight Connector 28"/>
            <p:cNvCxnSpPr>
              <a:stCxn id="19" idx="4"/>
              <a:endCxn id="27" idx="0"/>
            </p:cNvCxnSpPr>
            <p:nvPr/>
          </p:nvCxnSpPr>
          <p:spPr>
            <a:xfrm>
              <a:off x="3923928" y="3368692"/>
              <a:ext cx="3979"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Straight Connector 29"/>
            <p:cNvCxnSpPr>
              <a:stCxn id="15" idx="4"/>
              <a:endCxn id="19" idx="0"/>
            </p:cNvCxnSpPr>
            <p:nvPr/>
          </p:nvCxnSpPr>
          <p:spPr>
            <a:xfrm>
              <a:off x="3923928" y="24325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Straight Connector 30"/>
            <p:cNvCxnSpPr>
              <a:stCxn id="15" idx="6"/>
              <a:endCxn id="16" idx="2"/>
            </p:cNvCxnSpPr>
            <p:nvPr/>
          </p:nvCxnSpPr>
          <p:spPr>
            <a:xfrm flipV="1">
              <a:off x="4067944" y="2284672"/>
              <a:ext cx="792088" cy="39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Straight Connector 31"/>
            <p:cNvCxnSpPr>
              <a:stCxn id="16" idx="6"/>
              <a:endCxn id="17" idx="2"/>
            </p:cNvCxnSpPr>
            <p:nvPr/>
          </p:nvCxnSpPr>
          <p:spPr>
            <a:xfrm flipV="1">
              <a:off x="5148064" y="2276872"/>
              <a:ext cx="792088" cy="7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Straight Connector 32"/>
            <p:cNvCxnSpPr>
              <a:stCxn id="19" idx="7"/>
              <a:endCxn id="16" idx="3"/>
            </p:cNvCxnSpPr>
            <p:nvPr/>
          </p:nvCxnSpPr>
          <p:spPr>
            <a:xfrm flipV="1">
              <a:off x="4025763" y="2386507"/>
              <a:ext cx="876450" cy="736334"/>
            </a:xfrm>
            <a:prstGeom prst="line">
              <a:avLst/>
            </a:prstGeom>
          </p:spPr>
          <p:style>
            <a:lnRef idx="3">
              <a:schemeClr val="accent4"/>
            </a:lnRef>
            <a:fillRef idx="0">
              <a:schemeClr val="accent4"/>
            </a:fillRef>
            <a:effectRef idx="2">
              <a:schemeClr val="accent4"/>
            </a:effectRef>
            <a:fontRef idx="minor">
              <a:schemeClr val="tx1"/>
            </a:fontRef>
          </p:style>
        </p:cxnSp>
        <p:cxnSp>
          <p:nvCxnSpPr>
            <p:cNvPr id="34" name="Straight Connector 33"/>
            <p:cNvCxnSpPr>
              <a:stCxn id="16" idx="4"/>
              <a:endCxn id="20" idx="0"/>
            </p:cNvCxnSpPr>
            <p:nvPr/>
          </p:nvCxnSpPr>
          <p:spPr>
            <a:xfrm>
              <a:off x="5004048" y="24286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5" name="Straight Connector 34"/>
            <p:cNvCxnSpPr>
              <a:stCxn id="17" idx="4"/>
              <a:endCxn id="21" idx="0"/>
            </p:cNvCxnSpPr>
            <p:nvPr/>
          </p:nvCxnSpPr>
          <p:spPr>
            <a:xfrm>
              <a:off x="6084168" y="24208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Straight Connector 35"/>
            <p:cNvCxnSpPr>
              <a:stCxn id="20" idx="6"/>
              <a:endCxn id="21" idx="2"/>
            </p:cNvCxnSpPr>
            <p:nvPr/>
          </p:nvCxnSpPr>
          <p:spPr>
            <a:xfrm flipV="1">
              <a:off x="5148064" y="3212976"/>
              <a:ext cx="792088" cy="7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Straight Connector 36"/>
            <p:cNvCxnSpPr>
              <a:stCxn id="19" idx="6"/>
              <a:endCxn id="20" idx="2"/>
            </p:cNvCxnSpPr>
            <p:nvPr/>
          </p:nvCxnSpPr>
          <p:spPr>
            <a:xfrm flipV="1">
              <a:off x="4067944" y="3220776"/>
              <a:ext cx="792088" cy="39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8" name="Straight Connector 37"/>
            <p:cNvCxnSpPr>
              <a:stCxn id="27" idx="7"/>
              <a:endCxn id="20" idx="3"/>
            </p:cNvCxnSpPr>
            <p:nvPr/>
          </p:nvCxnSpPr>
          <p:spPr>
            <a:xfrm flipV="1">
              <a:off x="4029742" y="3322611"/>
              <a:ext cx="872471" cy="736334"/>
            </a:xfrm>
            <a:prstGeom prst="line">
              <a:avLst/>
            </a:prstGeom>
          </p:spPr>
          <p:style>
            <a:lnRef idx="3">
              <a:schemeClr val="accent4"/>
            </a:lnRef>
            <a:fillRef idx="0">
              <a:schemeClr val="accent4"/>
            </a:fillRef>
            <a:effectRef idx="2">
              <a:schemeClr val="accent4"/>
            </a:effectRef>
            <a:fontRef idx="minor">
              <a:schemeClr val="tx1"/>
            </a:fontRef>
          </p:style>
        </p:cxnSp>
        <p:cxnSp>
          <p:nvCxnSpPr>
            <p:cNvPr id="39" name="Straight Connector 38"/>
            <p:cNvCxnSpPr/>
            <p:nvPr/>
          </p:nvCxnSpPr>
          <p:spPr>
            <a:xfrm flipV="1">
              <a:off x="2970711" y="3266857"/>
              <a:ext cx="1906431" cy="838168"/>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p:cNvCxnSpPr>
              <a:stCxn id="18" idx="5"/>
              <a:endCxn id="27" idx="1"/>
            </p:cNvCxnSpPr>
            <p:nvPr/>
          </p:nvCxnSpPr>
          <p:spPr>
            <a:xfrm>
              <a:off x="2945643" y="3326511"/>
              <a:ext cx="880429" cy="732434"/>
            </a:xfrm>
            <a:prstGeom prst="line">
              <a:avLst/>
            </a:prstGeom>
          </p:spPr>
          <p:style>
            <a:lnRef idx="3">
              <a:schemeClr val="accent4"/>
            </a:lnRef>
            <a:fillRef idx="0">
              <a:schemeClr val="accent4"/>
            </a:fillRef>
            <a:effectRef idx="2">
              <a:schemeClr val="accent4"/>
            </a:effectRef>
            <a:fontRef idx="minor">
              <a:schemeClr val="tx1"/>
            </a:fontRef>
          </p:style>
        </p:cxnSp>
        <p:sp>
          <p:nvSpPr>
            <p:cNvPr id="41" name="Oval 40"/>
            <p:cNvSpPr/>
            <p:nvPr/>
          </p:nvSpPr>
          <p:spPr>
            <a:xfrm>
              <a:off x="2699792" y="2144556"/>
              <a:ext cx="288032" cy="288032"/>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0</a:t>
              </a:r>
              <a:endParaRPr lang="en-US" dirty="0"/>
            </a:p>
          </p:txBody>
        </p:sp>
      </p:grpSp>
      <p:sp>
        <p:nvSpPr>
          <p:cNvPr id="9" name="TextBox 8"/>
          <p:cNvSpPr txBox="1"/>
          <p:nvPr/>
        </p:nvSpPr>
        <p:spPr>
          <a:xfrm>
            <a:off x="3614624" y="3389992"/>
            <a:ext cx="2954655"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以压缩行格式存储的图分区</a:t>
            </a:r>
            <a:endParaRPr lang="en-US" dirty="0">
              <a:latin typeface="黑体" panose="02010609060101010101" pitchFamily="49" charset="-122"/>
              <a:ea typeface="黑体" panose="02010609060101010101" pitchFamily="49" charset="-122"/>
            </a:endParaRPr>
          </a:p>
        </p:txBody>
      </p:sp>
      <p:graphicFrame>
        <p:nvGraphicFramePr>
          <p:cNvPr id="43" name="Table 42"/>
          <p:cNvGraphicFramePr>
            <a:graphicFrameLocks noGrp="1"/>
          </p:cNvGraphicFramePr>
          <p:nvPr>
            <p:extLst>
              <p:ext uri="{D42A27DB-BD31-4B8C-83A1-F6EECF244321}">
                <p14:modId xmlns:p14="http://schemas.microsoft.com/office/powerpoint/2010/main" val="728051467"/>
              </p:ext>
            </p:extLst>
          </p:nvPr>
        </p:nvGraphicFramePr>
        <p:xfrm>
          <a:off x="912250" y="4372776"/>
          <a:ext cx="1800000" cy="3672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tblGrid>
              <a:tr h="367200">
                <a:tc>
                  <a:txBody>
                    <a:bodyPr/>
                    <a:lstStyle/>
                    <a:p>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3816753299"/>
              </p:ext>
            </p:extLst>
          </p:nvPr>
        </p:nvGraphicFramePr>
        <p:xfrm>
          <a:off x="912250" y="5193299"/>
          <a:ext cx="5400000" cy="3672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gridCol w="360000">
                  <a:extLst>
                    <a:ext uri="{9D8B030D-6E8A-4147-A177-3AD203B41FA5}">
                      <a16:colId xmlns:a16="http://schemas.microsoft.com/office/drawing/2014/main" val="20008"/>
                    </a:ext>
                  </a:extLst>
                </a:gridCol>
                <a:gridCol w="360000">
                  <a:extLst>
                    <a:ext uri="{9D8B030D-6E8A-4147-A177-3AD203B41FA5}">
                      <a16:colId xmlns:a16="http://schemas.microsoft.com/office/drawing/2014/main" val="20009"/>
                    </a:ext>
                  </a:extLst>
                </a:gridCol>
                <a:gridCol w="360000">
                  <a:extLst>
                    <a:ext uri="{9D8B030D-6E8A-4147-A177-3AD203B41FA5}">
                      <a16:colId xmlns:a16="http://schemas.microsoft.com/office/drawing/2014/main" val="20010"/>
                    </a:ext>
                  </a:extLst>
                </a:gridCol>
                <a:gridCol w="360000">
                  <a:extLst>
                    <a:ext uri="{9D8B030D-6E8A-4147-A177-3AD203B41FA5}">
                      <a16:colId xmlns:a16="http://schemas.microsoft.com/office/drawing/2014/main" val="20011"/>
                    </a:ext>
                  </a:extLst>
                </a:gridCol>
                <a:gridCol w="360000">
                  <a:extLst>
                    <a:ext uri="{9D8B030D-6E8A-4147-A177-3AD203B41FA5}">
                      <a16:colId xmlns:a16="http://schemas.microsoft.com/office/drawing/2014/main" val="20012"/>
                    </a:ext>
                  </a:extLst>
                </a:gridCol>
                <a:gridCol w="360000">
                  <a:extLst>
                    <a:ext uri="{9D8B030D-6E8A-4147-A177-3AD203B41FA5}">
                      <a16:colId xmlns:a16="http://schemas.microsoft.com/office/drawing/2014/main" val="20013"/>
                    </a:ext>
                  </a:extLst>
                </a:gridCol>
                <a:gridCol w="360000">
                  <a:extLst>
                    <a:ext uri="{9D8B030D-6E8A-4147-A177-3AD203B41FA5}">
                      <a16:colId xmlns:a16="http://schemas.microsoft.com/office/drawing/2014/main" val="20014"/>
                    </a:ext>
                  </a:extLst>
                </a:gridCol>
              </a:tblGrid>
              <a:tr h="367200">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46" name="TextBox 45"/>
          <p:cNvSpPr txBox="1"/>
          <p:nvPr/>
        </p:nvSpPr>
        <p:spPr>
          <a:xfrm>
            <a:off x="2342618" y="4382827"/>
            <a:ext cx="444352" cy="338554"/>
          </a:xfrm>
          <a:prstGeom prst="rect">
            <a:avLst/>
          </a:prstGeom>
          <a:noFill/>
        </p:spPr>
        <p:txBody>
          <a:bodyPr wrap="none" rtlCol="0">
            <a:spAutoFit/>
          </a:bodyPr>
          <a:lstStyle/>
          <a:p>
            <a:r>
              <a:rPr lang="en-US" sz="1600" dirty="0"/>
              <a:t>11</a:t>
            </a:r>
          </a:p>
        </p:txBody>
      </p:sp>
      <p:cxnSp>
        <p:nvCxnSpPr>
          <p:cNvPr id="50" name="Straight Arrow Connector 49"/>
          <p:cNvCxnSpPr/>
          <p:nvPr/>
        </p:nvCxnSpPr>
        <p:spPr>
          <a:xfrm>
            <a:off x="1101010" y="4739977"/>
            <a:ext cx="0" cy="4533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Elbow Connector 51"/>
          <p:cNvCxnSpPr/>
          <p:nvPr/>
        </p:nvCxnSpPr>
        <p:spPr>
          <a:xfrm rot="16200000" flipH="1">
            <a:off x="1389642" y="4788296"/>
            <a:ext cx="450000" cy="360000"/>
          </a:xfrm>
          <a:prstGeom prst="bentConnector3">
            <a:avLst>
              <a:gd name="adj1" fmla="val 70955"/>
            </a:avLst>
          </a:prstGeom>
          <a:ln>
            <a:tailEnd type="triangle"/>
          </a:ln>
        </p:spPr>
        <p:style>
          <a:lnRef idx="2">
            <a:schemeClr val="dk1"/>
          </a:lnRef>
          <a:fillRef idx="0">
            <a:schemeClr val="dk1"/>
          </a:fillRef>
          <a:effectRef idx="1">
            <a:schemeClr val="dk1"/>
          </a:effectRef>
          <a:fontRef idx="minor">
            <a:schemeClr val="tx1"/>
          </a:fontRef>
        </p:style>
      </p:cxnSp>
      <p:cxnSp>
        <p:nvCxnSpPr>
          <p:cNvPr id="53" name="Elbow Connector 52"/>
          <p:cNvCxnSpPr>
            <a:stCxn id="68" idx="2"/>
            <a:endCxn id="69" idx="0"/>
          </p:cNvCxnSpPr>
          <p:nvPr/>
        </p:nvCxnSpPr>
        <p:spPr>
          <a:xfrm rot="16200000" flipH="1">
            <a:off x="3562691" y="3702121"/>
            <a:ext cx="453323" cy="2529025"/>
          </a:xfrm>
          <a:prstGeom prst="bentConnector3">
            <a:avLst>
              <a:gd name="adj1" fmla="val 24787"/>
            </a:avLst>
          </a:prstGeom>
          <a:ln>
            <a:tailEnd type="triangle"/>
          </a:ln>
        </p:spPr>
        <p:style>
          <a:lnRef idx="2">
            <a:schemeClr val="dk1"/>
          </a:lnRef>
          <a:fillRef idx="0">
            <a:schemeClr val="dk1"/>
          </a:fillRef>
          <a:effectRef idx="1">
            <a:schemeClr val="dk1"/>
          </a:effectRef>
          <a:fontRef idx="minor">
            <a:schemeClr val="tx1"/>
          </a:fontRef>
        </p:style>
      </p:cxnSp>
      <p:sp>
        <p:nvSpPr>
          <p:cNvPr id="68" name="Rectangle 67"/>
          <p:cNvSpPr/>
          <p:nvPr/>
        </p:nvSpPr>
        <p:spPr>
          <a:xfrm>
            <a:off x="2460321" y="4616614"/>
            <a:ext cx="129037" cy="12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989346" y="5193296"/>
            <a:ext cx="129037" cy="12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Elbow Connector 72"/>
          <p:cNvCxnSpPr>
            <a:stCxn id="43" idx="2"/>
            <a:endCxn id="75" idx="0"/>
          </p:cNvCxnSpPr>
          <p:nvPr/>
        </p:nvCxnSpPr>
        <p:spPr>
          <a:xfrm rot="16200000" flipH="1">
            <a:off x="2120465" y="4431761"/>
            <a:ext cx="453320" cy="1069751"/>
          </a:xfrm>
          <a:prstGeom prst="bentConnector3">
            <a:avLst>
              <a:gd name="adj1" fmla="val 59805"/>
            </a:avLst>
          </a:prstGeom>
          <a:ln>
            <a:tailEnd type="triangle"/>
          </a:ln>
        </p:spPr>
        <p:style>
          <a:lnRef idx="2">
            <a:schemeClr val="dk1"/>
          </a:lnRef>
          <a:fillRef idx="0">
            <a:schemeClr val="dk1"/>
          </a:fillRef>
          <a:effectRef idx="1">
            <a:schemeClr val="dk1"/>
          </a:effectRef>
          <a:fontRef idx="minor">
            <a:schemeClr val="tx1"/>
          </a:fontRef>
        </p:style>
      </p:cxnSp>
      <p:sp>
        <p:nvSpPr>
          <p:cNvPr id="74" name="Rectangle 73"/>
          <p:cNvSpPr/>
          <p:nvPr/>
        </p:nvSpPr>
        <p:spPr>
          <a:xfrm>
            <a:off x="1772267" y="4616618"/>
            <a:ext cx="129037" cy="12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817483" y="5193297"/>
            <a:ext cx="129037" cy="12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Elbow Connector 83"/>
          <p:cNvCxnSpPr>
            <a:stCxn id="85" idx="2"/>
            <a:endCxn id="86" idx="0"/>
          </p:cNvCxnSpPr>
          <p:nvPr/>
        </p:nvCxnSpPr>
        <p:spPr>
          <a:xfrm rot="16200000" flipH="1">
            <a:off x="3036465" y="3881003"/>
            <a:ext cx="456641" cy="2167944"/>
          </a:xfrm>
          <a:prstGeom prst="bentConnector3">
            <a:avLst>
              <a:gd name="adj1" fmla="val 40266"/>
            </a:avLst>
          </a:prstGeom>
          <a:ln>
            <a:tailEnd type="triangle"/>
          </a:ln>
        </p:spPr>
        <p:style>
          <a:lnRef idx="2">
            <a:schemeClr val="dk1"/>
          </a:lnRef>
          <a:fillRef idx="0">
            <a:schemeClr val="dk1"/>
          </a:fillRef>
          <a:effectRef idx="1">
            <a:schemeClr val="dk1"/>
          </a:effectRef>
          <a:fontRef idx="minor">
            <a:schemeClr val="tx1"/>
          </a:fontRef>
        </p:style>
      </p:cxnSp>
      <p:sp>
        <p:nvSpPr>
          <p:cNvPr id="85" name="Rectangle 84"/>
          <p:cNvSpPr/>
          <p:nvPr/>
        </p:nvSpPr>
        <p:spPr>
          <a:xfrm>
            <a:off x="2116294" y="4613297"/>
            <a:ext cx="129037" cy="12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284238" y="5193297"/>
            <a:ext cx="129037" cy="12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4181" y="4036655"/>
            <a:ext cx="253659" cy="253659"/>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0</a:t>
            </a:r>
            <a:endParaRPr lang="en-US" sz="1600" dirty="0"/>
          </a:p>
        </p:txBody>
      </p:sp>
      <p:sp>
        <p:nvSpPr>
          <p:cNvPr id="102" name="Oval 101"/>
          <p:cNvSpPr/>
          <p:nvPr/>
        </p:nvSpPr>
        <p:spPr>
          <a:xfrm>
            <a:off x="1354670" y="4041114"/>
            <a:ext cx="253659" cy="253659"/>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1</a:t>
            </a:r>
            <a:endParaRPr lang="en-US" sz="1600" dirty="0"/>
          </a:p>
        </p:txBody>
      </p:sp>
      <p:sp>
        <p:nvSpPr>
          <p:cNvPr id="103" name="Oval 102"/>
          <p:cNvSpPr/>
          <p:nvPr/>
        </p:nvSpPr>
        <p:spPr>
          <a:xfrm>
            <a:off x="1685420" y="4036655"/>
            <a:ext cx="253659" cy="253659"/>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2</a:t>
            </a:r>
          </a:p>
        </p:txBody>
      </p:sp>
      <p:sp>
        <p:nvSpPr>
          <p:cNvPr id="104" name="Oval 103"/>
          <p:cNvSpPr/>
          <p:nvPr/>
        </p:nvSpPr>
        <p:spPr>
          <a:xfrm>
            <a:off x="2052231" y="4045170"/>
            <a:ext cx="253659" cy="253659"/>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3</a:t>
            </a:r>
            <a:endParaRPr lang="en-US" sz="1600" dirty="0"/>
          </a:p>
        </p:txBody>
      </p:sp>
      <p:sp>
        <p:nvSpPr>
          <p:cNvPr id="105" name="Oval 104"/>
          <p:cNvSpPr/>
          <p:nvPr/>
        </p:nvSpPr>
        <p:spPr>
          <a:xfrm>
            <a:off x="2414890" y="4044605"/>
            <a:ext cx="253659" cy="253659"/>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4</a:t>
            </a:r>
            <a:endParaRPr lang="en-US" sz="1600" dirty="0"/>
          </a:p>
        </p:txBody>
      </p:sp>
      <p:sp>
        <p:nvSpPr>
          <p:cNvPr id="106" name="TextBox 105"/>
          <p:cNvSpPr txBox="1"/>
          <p:nvPr/>
        </p:nvSpPr>
        <p:spPr>
          <a:xfrm>
            <a:off x="5471041" y="4054228"/>
            <a:ext cx="1008609" cy="369332"/>
          </a:xfrm>
          <a:prstGeom prst="rect">
            <a:avLst/>
          </a:prstGeom>
          <a:noFill/>
        </p:spPr>
        <p:txBody>
          <a:bodyPr wrap="none" rtlCol="0">
            <a:spAutoFit/>
          </a:bodyPr>
          <a:lstStyle/>
          <a:p>
            <a:r>
              <a:rPr lang="en-US" dirty="0">
                <a:latin typeface="+mj-lt"/>
              </a:rPr>
              <a:t>Node 0</a:t>
            </a:r>
          </a:p>
        </p:txBody>
      </p:sp>
      <p:pic>
        <p:nvPicPr>
          <p:cNvPr id="3" name="图片 2"/>
          <p:cNvPicPr>
            <a:picLocks noChangeAspect="1"/>
          </p:cNvPicPr>
          <p:nvPr/>
        </p:nvPicPr>
        <p:blipFill>
          <a:blip r:embed="rId4"/>
          <a:stretch>
            <a:fillRect/>
          </a:stretch>
        </p:blipFill>
        <p:spPr>
          <a:xfrm>
            <a:off x="6707270" y="1238056"/>
            <a:ext cx="5442872" cy="3654008"/>
          </a:xfrm>
          <a:prstGeom prst="rect">
            <a:avLst/>
          </a:prstGeom>
        </p:spPr>
      </p:pic>
      <p:sp>
        <p:nvSpPr>
          <p:cNvPr id="4" name="文本框 3"/>
          <p:cNvSpPr txBox="1"/>
          <p:nvPr/>
        </p:nvSpPr>
        <p:spPr>
          <a:xfrm>
            <a:off x="6770337" y="4964975"/>
            <a:ext cx="5025353" cy="1200329"/>
          </a:xfrm>
          <a:prstGeom prst="rect">
            <a:avLst/>
          </a:prstGeom>
          <a:noFill/>
        </p:spPr>
        <p:txBody>
          <a:bodyPr wrap="square" rtlCol="0">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在众核超算架构上不可避免的引入在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节点的处理核和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节点的处理核之间引入通信和同步。对于大规模复杂图而言，则是大量核间和节点间通信，通信次数多，通信量少，非常低效。</a:t>
            </a:r>
          </a:p>
        </p:txBody>
      </p:sp>
      <p:sp>
        <p:nvSpPr>
          <p:cNvPr id="5" name="矩形 4"/>
          <p:cNvSpPr/>
          <p:nvPr/>
        </p:nvSpPr>
        <p:spPr>
          <a:xfrm>
            <a:off x="6592949" y="802826"/>
            <a:ext cx="20313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宽度优先搜索算法</a:t>
            </a:r>
          </a:p>
        </p:txBody>
      </p:sp>
    </p:spTree>
    <p:custDataLst>
      <p:tags r:id="rId1"/>
    </p:custDataLst>
    <p:extLst>
      <p:ext uri="{BB962C8B-B14F-4D97-AF65-F5344CB8AC3E}">
        <p14:creationId xmlns:p14="http://schemas.microsoft.com/office/powerpoint/2010/main" val="1422297547"/>
      </p:ext>
    </p:extLst>
  </p:cSld>
  <p:clrMapOvr>
    <a:masterClrMapping/>
  </p:clrMapOvr>
  <mc:AlternateContent xmlns:mc="http://schemas.openxmlformats.org/markup-compatibility/2006" xmlns:p14="http://schemas.microsoft.com/office/powerpoint/2010/main">
    <mc:Choice Requires="p14">
      <p:transition spd="slow" p14:dur="2000" advTm="52130"/>
    </mc:Choice>
    <mc:Fallback xmlns="">
      <p:transition spd="slow" advTm="5213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3" y="188640"/>
            <a:ext cx="12192000" cy="1139825"/>
          </a:xfrm>
        </p:spPr>
        <p:txBody>
          <a:bodyPr/>
          <a:lstStyle/>
          <a:p>
            <a:pPr algn="ctr"/>
            <a:r>
              <a:rPr lang="zh-CN" altLang="en-US" sz="3600" dirty="0">
                <a:latin typeface="华文新魏" panose="02010800040101010101" pitchFamily="2" charset="-122"/>
                <a:ea typeface="华文新魏" panose="02010800040101010101" pitchFamily="2" charset="-122"/>
              </a:rPr>
              <a:t>从</a:t>
            </a:r>
            <a:r>
              <a:rPr lang="en-US" altLang="zh-CN" sz="3600" dirty="0">
                <a:latin typeface="华文新魏" panose="02010800040101010101" pitchFamily="2" charset="-122"/>
                <a:ea typeface="华文新魏" panose="02010800040101010101" pitchFamily="2" charset="-122"/>
              </a:rPr>
              <a:t>2018</a:t>
            </a:r>
            <a:r>
              <a:rPr lang="zh-CN" altLang="en-US" sz="3600" dirty="0">
                <a:latin typeface="华文新魏" panose="02010800040101010101" pitchFamily="2" charset="-122"/>
                <a:ea typeface="华文新魏" panose="02010800040101010101" pitchFamily="2" charset="-122"/>
              </a:rPr>
              <a:t>年</a:t>
            </a:r>
            <a:r>
              <a:rPr lang="en-US" altLang="zh-CN" sz="3600" dirty="0">
                <a:latin typeface="华文新魏" panose="02010800040101010101" pitchFamily="2" charset="-122"/>
                <a:ea typeface="华文新魏" panose="02010800040101010101" pitchFamily="2" charset="-122"/>
              </a:rPr>
              <a:t>TOP 500</a:t>
            </a:r>
            <a:r>
              <a:rPr lang="zh-CN" altLang="en-US" sz="3600" dirty="0">
                <a:latin typeface="华文新魏" panose="02010800040101010101" pitchFamily="2" charset="-122"/>
                <a:ea typeface="华文新魏" panose="02010800040101010101" pitchFamily="2" charset="-122"/>
              </a:rPr>
              <a:t>排名看超级计算机发展趋势</a:t>
            </a:r>
            <a:endParaRPr lang="en-US" sz="3600"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表格 4"/>
          <p:cNvGraphicFramePr>
            <a:graphicFrameLocks noGrp="1"/>
          </p:cNvGraphicFramePr>
          <p:nvPr/>
        </p:nvGraphicFramePr>
        <p:xfrm>
          <a:off x="317591" y="812299"/>
          <a:ext cx="11551291" cy="5713416"/>
        </p:xfrm>
        <a:graphic>
          <a:graphicData uri="http://schemas.openxmlformats.org/drawingml/2006/table">
            <a:tbl>
              <a:tblPr firstRow="1" firstCol="1" bandRow="1">
                <a:tableStyleId>{5C22544A-7EE6-4342-B048-85BDC9FD1C3A}</a:tableStyleId>
              </a:tblPr>
              <a:tblGrid>
                <a:gridCol w="936120">
                  <a:extLst>
                    <a:ext uri="{9D8B030D-6E8A-4147-A177-3AD203B41FA5}">
                      <a16:colId xmlns:a16="http://schemas.microsoft.com/office/drawing/2014/main" val="8858768"/>
                    </a:ext>
                  </a:extLst>
                </a:gridCol>
                <a:gridCol w="936104">
                  <a:extLst>
                    <a:ext uri="{9D8B030D-6E8A-4147-A177-3AD203B41FA5}">
                      <a16:colId xmlns:a16="http://schemas.microsoft.com/office/drawing/2014/main" val="1608608424"/>
                    </a:ext>
                  </a:extLst>
                </a:gridCol>
                <a:gridCol w="1749499">
                  <a:extLst>
                    <a:ext uri="{9D8B030D-6E8A-4147-A177-3AD203B41FA5}">
                      <a16:colId xmlns:a16="http://schemas.microsoft.com/office/drawing/2014/main" val="4037173976"/>
                    </a:ext>
                  </a:extLst>
                </a:gridCol>
                <a:gridCol w="1557337">
                  <a:extLst>
                    <a:ext uri="{9D8B030D-6E8A-4147-A177-3AD203B41FA5}">
                      <a16:colId xmlns:a16="http://schemas.microsoft.com/office/drawing/2014/main" val="1887247049"/>
                    </a:ext>
                  </a:extLst>
                </a:gridCol>
                <a:gridCol w="1114425">
                  <a:extLst>
                    <a:ext uri="{9D8B030D-6E8A-4147-A177-3AD203B41FA5}">
                      <a16:colId xmlns:a16="http://schemas.microsoft.com/office/drawing/2014/main" val="3785520686"/>
                    </a:ext>
                  </a:extLst>
                </a:gridCol>
                <a:gridCol w="900113">
                  <a:extLst>
                    <a:ext uri="{9D8B030D-6E8A-4147-A177-3AD203B41FA5}">
                      <a16:colId xmlns:a16="http://schemas.microsoft.com/office/drawing/2014/main" val="1371095564"/>
                    </a:ext>
                  </a:extLst>
                </a:gridCol>
                <a:gridCol w="1300162">
                  <a:extLst>
                    <a:ext uri="{9D8B030D-6E8A-4147-A177-3AD203B41FA5}">
                      <a16:colId xmlns:a16="http://schemas.microsoft.com/office/drawing/2014/main" val="2470922108"/>
                    </a:ext>
                  </a:extLst>
                </a:gridCol>
                <a:gridCol w="1528763">
                  <a:extLst>
                    <a:ext uri="{9D8B030D-6E8A-4147-A177-3AD203B41FA5}">
                      <a16:colId xmlns:a16="http://schemas.microsoft.com/office/drawing/2014/main" val="1135810917"/>
                    </a:ext>
                  </a:extLst>
                </a:gridCol>
                <a:gridCol w="1528768">
                  <a:extLst>
                    <a:ext uri="{9D8B030D-6E8A-4147-A177-3AD203B41FA5}">
                      <a16:colId xmlns:a16="http://schemas.microsoft.com/office/drawing/2014/main" val="386776704"/>
                    </a:ext>
                  </a:extLst>
                </a:gridCol>
              </a:tblGrid>
              <a:tr h="623088">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TOP500 2018</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TOP500 2017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Machine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Peak</a:t>
                      </a:r>
                      <a:br>
                        <a:rPr lang="en-US" sz="1800" kern="100" dirty="0">
                          <a:effectLst/>
                          <a:latin typeface="Times New Roman" panose="02020603050405020304" pitchFamily="18" charset="0"/>
                          <a:cs typeface="Times New Roman" panose="02020603050405020304" pitchFamily="18" charset="0"/>
                        </a:rPr>
                      </a:br>
                      <a:r>
                        <a:rPr lang="en-US" sz="1800" kern="100" dirty="0">
                          <a:effectLst/>
                          <a:latin typeface="Times New Roman" panose="02020603050405020304" pitchFamily="18" charset="0"/>
                          <a:cs typeface="Times New Roman" panose="02020603050405020304" pitchFamily="18" charset="0"/>
                        </a:rPr>
                        <a:t>(PFLOPS)</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HPL</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a:effectLst/>
                          <a:latin typeface="Times New Roman" panose="02020603050405020304" pitchFamily="18" charset="0"/>
                          <a:cs typeface="Times New Roman" panose="02020603050405020304" pitchFamily="18" charset="0"/>
                        </a:rPr>
                        <a:t>HPCG</a:t>
                      </a:r>
                      <a:endParaRPr lang="zh-CN" sz="2400" kern="100">
                        <a:effectLst/>
                        <a:latin typeface="Times New Roman" panose="02020603050405020304" pitchFamily="18" charset="0"/>
                        <a:cs typeface="Times New Roman" panose="02020603050405020304" pitchFamily="18" charset="0"/>
                      </a:endParaRPr>
                    </a:p>
                    <a:p>
                      <a:pPr algn="ctr">
                        <a:spcAft>
                          <a:spcPts val="600"/>
                        </a:spcAft>
                      </a:pPr>
                      <a:r>
                        <a:rPr lang="en-US" sz="1600" kern="100">
                          <a:effectLst/>
                          <a:latin typeface="Times New Roman" panose="02020603050405020304" pitchFamily="18" charset="0"/>
                          <a:cs typeface="Times New Roman" panose="02020603050405020304" pitchFamily="18" charset="0"/>
                        </a:rPr>
                        <a:t>2018 </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HPCG eff.</a:t>
                      </a:r>
                      <a:r>
                        <a:rPr lang="en-US" sz="1600" kern="100" baseline="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Architecture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Accelerator Type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1667306"/>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24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Summit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200.8</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71.5%</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rowSpan="2">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rowSpan="2">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NVIDIA Volta GV100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9340829"/>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24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Sierra</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125.7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75.3%</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2</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61717678"/>
                  </a:ext>
                </a:extLst>
              </a:tr>
              <a:tr h="744355">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3</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1</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err="1">
                          <a:effectLst/>
                          <a:latin typeface="Times New Roman" panose="02020603050405020304" pitchFamily="18" charset="0"/>
                          <a:cs typeface="Times New Roman" panose="02020603050405020304" pitchFamily="18" charset="0"/>
                        </a:rPr>
                        <a:t>TaihuLight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125.4</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74.2%</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7</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0.4%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altLang="zh-CN" sz="1800" b="1" kern="100" dirty="0">
                          <a:effectLst/>
                          <a:latin typeface="Times New Roman" panose="02020603050405020304" pitchFamily="18" charset="0"/>
                          <a:cs typeface="Times New Roman" panose="02020603050405020304" pitchFamily="18" charset="0"/>
                        </a:rPr>
                        <a:t>Many-core  heterogeneity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4312108"/>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4</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2*</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TH-2A</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100.7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61.0%</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 </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 </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rowSpan="2">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Matrix-2000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2688404"/>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3*</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Piz Daint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27.2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77.9%</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1.8%</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NVIDIA Tesla P100</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66385252"/>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7*</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Trinity</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41.5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48.7%</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1.3%</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Many-core 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2796300"/>
                  </a:ext>
                </a:extLst>
              </a:tr>
              <a:tr h="623088">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7</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AI Bridge Cloud Infrastructure</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32.6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61.0%</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NVIDIA Tesla V100 SXM2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46756369"/>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8</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SuperMUC-NG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26.9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72.5%</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0.8%</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7828525"/>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4</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Titan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27.1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64.9%</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13</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1.2%</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NVIDIA K20x</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50296483"/>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10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5</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Sequoia</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20.1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85.6%</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12</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82540880"/>
                  </a:ext>
                </a:extLst>
              </a:tr>
            </a:tbl>
          </a:graphicData>
        </a:graphic>
      </p:graphicFrame>
      <p:sp>
        <p:nvSpPr>
          <p:cNvPr id="6" name="矩形 5"/>
          <p:cNvSpPr/>
          <p:nvPr/>
        </p:nvSpPr>
        <p:spPr>
          <a:xfrm>
            <a:off x="317591" y="812300"/>
            <a:ext cx="1889977" cy="57134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S Reference Sans Serif"/>
              <a:ea typeface="微软雅黑"/>
              <a:cs typeface="+mn-cs"/>
            </a:endParaRPr>
          </a:p>
        </p:txBody>
      </p:sp>
    </p:spTree>
    <p:extLst>
      <p:ext uri="{BB962C8B-B14F-4D97-AF65-F5344CB8AC3E}">
        <p14:creationId xmlns:p14="http://schemas.microsoft.com/office/powerpoint/2010/main" val="37609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21303"/>
            <a:ext cx="10972800" cy="1139825"/>
          </a:xfrm>
        </p:spPr>
        <p:txBody>
          <a:bodyPr/>
          <a:lstStyle/>
          <a:p>
            <a:pPr algn="ctr"/>
            <a:r>
              <a:rPr lang="zh-CN" altLang="en-US" dirty="0">
                <a:latin typeface="华文新魏" panose="02010800040101010101" pitchFamily="2" charset="-122"/>
                <a:ea typeface="华文新魏" panose="02010800040101010101" pitchFamily="2" charset="-122"/>
              </a:rPr>
              <a:t>神图框架设计及其通信优化算法设计</a:t>
            </a:r>
            <a:endParaRPr lang="en-US" dirty="0">
              <a:latin typeface="华文新魏" panose="02010800040101010101" pitchFamily="2" charset="-122"/>
              <a:ea typeface="华文新魏" panose="02010800040101010101" pitchFamily="2" charset="-122"/>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1504" y="1196752"/>
            <a:ext cx="5451010" cy="1973534"/>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315" y="3645024"/>
            <a:ext cx="5449199" cy="2409667"/>
          </a:xfrm>
          <a:prstGeom prst="rect">
            <a:avLst/>
          </a:prstGeom>
        </p:spPr>
      </p:pic>
      <p:sp>
        <p:nvSpPr>
          <p:cNvPr id="12" name="Rounded Rectangle 11"/>
          <p:cNvSpPr/>
          <p:nvPr/>
        </p:nvSpPr>
        <p:spPr>
          <a:xfrm>
            <a:off x="7268467" y="3638127"/>
            <a:ext cx="4280731" cy="942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黑体" panose="02010609060101010101" pitchFamily="49" charset="-122"/>
                <a:ea typeface="黑体" panose="02010609060101010101" pitchFamily="49" charset="-122"/>
              </a:rPr>
              <a:t>引入超节点和处理器上两级路由机制与高效的数据排序策略，优化利用太湖之光网络并最大规则化内存访问</a:t>
            </a:r>
            <a:endParaRPr lang="en-US" dirty="0">
              <a:latin typeface="黑体" panose="02010609060101010101" pitchFamily="49" charset="-122"/>
              <a:ea typeface="黑体" panose="02010609060101010101" pitchFamily="49" charset="-122"/>
            </a:endParaRPr>
          </a:p>
        </p:txBody>
      </p:sp>
      <p:sp>
        <p:nvSpPr>
          <p:cNvPr id="13" name="Rounded Rectangle 12"/>
          <p:cNvSpPr/>
          <p:nvPr/>
        </p:nvSpPr>
        <p:spPr>
          <a:xfrm>
            <a:off x="7268466" y="2194972"/>
            <a:ext cx="4280731" cy="6271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黑体" panose="02010609060101010101" pitchFamily="49" charset="-122"/>
                <a:ea typeface="黑体" panose="02010609060101010101" pitchFamily="49" charset="-122"/>
              </a:rPr>
              <a:t>设计基于流水线的功能并行方法并完成太湖之光的优化映射</a:t>
            </a:r>
            <a:endParaRPr lang="en-US" dirty="0">
              <a:latin typeface="黑体" panose="02010609060101010101" pitchFamily="49" charset="-122"/>
              <a:ea typeface="黑体" panose="02010609060101010101" pitchFamily="49" charset="-122"/>
            </a:endParaRPr>
          </a:p>
        </p:txBody>
      </p:sp>
      <p:sp>
        <p:nvSpPr>
          <p:cNvPr id="9" name="Rounded Rectangle 10"/>
          <p:cNvSpPr/>
          <p:nvPr/>
        </p:nvSpPr>
        <p:spPr>
          <a:xfrm>
            <a:off x="7272237" y="5229200"/>
            <a:ext cx="4280731" cy="72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黑体" panose="02010609060101010101" pitchFamily="49" charset="-122"/>
                <a:ea typeface="黑体" panose="02010609060101010101" pitchFamily="49" charset="-122"/>
              </a:rPr>
              <a:t>对于高度节点引入全局通信处理机制来最小化通信成本</a:t>
            </a:r>
            <a:endParaRPr lang="en-US" dirty="0">
              <a:latin typeface="黑体" panose="02010609060101010101" pitchFamily="49" charset="-122"/>
              <a:ea typeface="黑体" panose="02010609060101010101" pitchFamily="49" charset="-122"/>
            </a:endParaRPr>
          </a:p>
        </p:txBody>
      </p:sp>
      <p:sp>
        <p:nvSpPr>
          <p:cNvPr id="14" name="Rounded Rectangle 12"/>
          <p:cNvSpPr/>
          <p:nvPr/>
        </p:nvSpPr>
        <p:spPr>
          <a:xfrm>
            <a:off x="7264421" y="1159840"/>
            <a:ext cx="4280731" cy="6271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简化的编程接口，支持多种图计算功能，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行代码支持</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GRAPH 500 BFS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测试</a:t>
            </a:r>
            <a:endParaRPr 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3170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7327"/>
            <a:ext cx="12072664" cy="1139825"/>
          </a:xfrm>
        </p:spPr>
        <p:txBody>
          <a:bodyPr/>
          <a:lstStyle/>
          <a:p>
            <a:pPr algn="ctr"/>
            <a:r>
              <a:rPr lang="zh-CN" altLang="en-US" dirty="0">
                <a:latin typeface="华文新魏" panose="02010800040101010101" pitchFamily="2" charset="-122"/>
                <a:ea typeface="华文新魏" panose="02010800040101010101" pitchFamily="2" charset="-122"/>
              </a:rPr>
              <a:t>神威太湖之光上的大规模图计算测试</a:t>
            </a:r>
            <a:endParaRPr lang="en-US" dirty="0">
              <a:latin typeface="华文新魏" panose="02010800040101010101" pitchFamily="2" charset="-122"/>
              <a:ea typeface="华文新魏" panose="02010800040101010101" pitchFamily="2" charset="-122"/>
            </a:endParaRPr>
          </a:p>
        </p:txBody>
      </p:sp>
      <p:grpSp>
        <p:nvGrpSpPr>
          <p:cNvPr id="29" name="组合 28"/>
          <p:cNvGrpSpPr/>
          <p:nvPr/>
        </p:nvGrpSpPr>
        <p:grpSpPr>
          <a:xfrm>
            <a:off x="407368" y="1337152"/>
            <a:ext cx="6202626" cy="4667065"/>
            <a:chOff x="275681" y="2064381"/>
            <a:chExt cx="7188471" cy="4523368"/>
          </a:xfrm>
        </p:grpSpPr>
        <p:pic>
          <p:nvPicPr>
            <p:cNvPr id="19" name="Picture 20">
              <a:extLst>
                <a:ext uri="{FF2B5EF4-FFF2-40B4-BE49-F238E27FC236}">
                  <a16:creationId xmlns:a16="http://schemas.microsoft.com/office/drawing/2014/main" id="{EE9B50E2-B13E-904F-886B-AA625CDBC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0" y="2064381"/>
              <a:ext cx="6933402" cy="4260750"/>
            </a:xfrm>
            <a:prstGeom prst="rect">
              <a:avLst/>
            </a:prstGeom>
          </p:spPr>
        </p:pic>
        <p:sp>
          <p:nvSpPr>
            <p:cNvPr id="22" name="TextBox 10">
              <a:extLst>
                <a:ext uri="{FF2B5EF4-FFF2-40B4-BE49-F238E27FC236}">
                  <a16:creationId xmlns:a16="http://schemas.microsoft.com/office/drawing/2014/main" id="{CF876B7E-F819-1549-9423-F0D01FC2D960}"/>
                </a:ext>
              </a:extLst>
            </p:cNvPr>
            <p:cNvSpPr txBox="1"/>
            <p:nvPr/>
          </p:nvSpPr>
          <p:spPr>
            <a:xfrm>
              <a:off x="5985924" y="4194756"/>
              <a:ext cx="1137336" cy="329073"/>
            </a:xfrm>
            <a:prstGeom prst="rect">
              <a:avLst/>
            </a:prstGeom>
            <a:noFill/>
          </p:spPr>
          <p:txBody>
            <a:bodyPr wrap="none" rtlCol="0">
              <a:spAutoFit/>
            </a:bodyPr>
            <a:lstStyle/>
            <a:p>
              <a:r>
                <a:rPr lang="en-US" altLang="zh-CN" sz="1200" dirty="0"/>
                <a:t>(70,</a:t>
              </a:r>
              <a:r>
                <a:rPr lang="zh-CN" altLang="en-US" sz="1200" dirty="0"/>
                <a:t> </a:t>
              </a:r>
              <a:r>
                <a:rPr lang="en-US" altLang="zh-CN" sz="1200" dirty="0"/>
                <a:t>35.7)</a:t>
              </a:r>
              <a:endParaRPr lang="en-US" sz="1200" dirty="0"/>
            </a:p>
          </p:txBody>
        </p:sp>
        <p:sp>
          <p:nvSpPr>
            <p:cNvPr id="23" name="TextBox 11">
              <a:extLst>
                <a:ext uri="{FF2B5EF4-FFF2-40B4-BE49-F238E27FC236}">
                  <a16:creationId xmlns:a16="http://schemas.microsoft.com/office/drawing/2014/main" id="{A583AFD1-97F0-7441-92F3-442CE733227A}"/>
                </a:ext>
              </a:extLst>
            </p:cNvPr>
            <p:cNvSpPr txBox="1"/>
            <p:nvPr/>
          </p:nvSpPr>
          <p:spPr>
            <a:xfrm>
              <a:off x="4227000" y="4502533"/>
              <a:ext cx="1024010" cy="329073"/>
            </a:xfrm>
            <a:prstGeom prst="rect">
              <a:avLst/>
            </a:prstGeom>
            <a:noFill/>
          </p:spPr>
          <p:txBody>
            <a:bodyPr wrap="none" rtlCol="0">
              <a:spAutoFit/>
            </a:bodyPr>
            <a:lstStyle/>
            <a:p>
              <a:r>
                <a:rPr lang="en-US" altLang="zh-CN" sz="1200" dirty="0"/>
                <a:t>(12,</a:t>
              </a:r>
              <a:r>
                <a:rPr lang="zh-CN" altLang="en-US" sz="1200" dirty="0"/>
                <a:t> </a:t>
              </a:r>
              <a:r>
                <a:rPr lang="en-US" altLang="zh-CN" sz="1200" dirty="0"/>
                <a:t>8.5)</a:t>
              </a:r>
              <a:endParaRPr lang="en-US" sz="1200" dirty="0"/>
            </a:p>
          </p:txBody>
        </p:sp>
        <p:sp>
          <p:nvSpPr>
            <p:cNvPr id="24" name="TextBox 14">
              <a:extLst>
                <a:ext uri="{FF2B5EF4-FFF2-40B4-BE49-F238E27FC236}">
                  <a16:creationId xmlns:a16="http://schemas.microsoft.com/office/drawing/2014/main" id="{D8141F4C-EFEE-614A-8124-A9AC142E6356}"/>
                </a:ext>
              </a:extLst>
            </p:cNvPr>
            <p:cNvSpPr txBox="1"/>
            <p:nvPr/>
          </p:nvSpPr>
          <p:spPr>
            <a:xfrm rot="16200000">
              <a:off x="-563345" y="3598466"/>
              <a:ext cx="2070416" cy="392364"/>
            </a:xfrm>
            <a:prstGeom prst="rect">
              <a:avLst/>
            </a:prstGeom>
            <a:noFill/>
          </p:spPr>
          <p:txBody>
            <a:bodyPr wrap="none" rtlCol="0">
              <a:spAutoFit/>
            </a:bodyPr>
            <a:lstStyle/>
            <a:p>
              <a:r>
                <a:rPr lang="en-US" altLang="zh-CN" sz="1600" dirty="0">
                  <a:solidFill>
                    <a:srgbClr val="FF0000"/>
                  </a:solidFill>
                </a:rPr>
                <a:t>Lower</a:t>
              </a:r>
              <a:r>
                <a:rPr lang="zh-CN" altLang="en-US" sz="1600" dirty="0">
                  <a:solidFill>
                    <a:srgbClr val="FF0000"/>
                  </a:solidFill>
                </a:rPr>
                <a:t> </a:t>
              </a:r>
              <a:r>
                <a:rPr lang="en-US" altLang="zh-CN" sz="1600" dirty="0">
                  <a:solidFill>
                    <a:srgbClr val="FF0000"/>
                  </a:solidFill>
                </a:rPr>
                <a:t>is</a:t>
              </a:r>
              <a:r>
                <a:rPr lang="zh-CN" altLang="en-US" sz="1600" dirty="0">
                  <a:solidFill>
                    <a:srgbClr val="FF0000"/>
                  </a:solidFill>
                </a:rPr>
                <a:t> </a:t>
              </a:r>
              <a:r>
                <a:rPr lang="en-US" altLang="zh-CN" sz="1600" dirty="0">
                  <a:solidFill>
                    <a:srgbClr val="FF0000"/>
                  </a:solidFill>
                </a:rPr>
                <a:t>Better</a:t>
              </a:r>
              <a:endParaRPr lang="en-US" sz="1600" dirty="0">
                <a:solidFill>
                  <a:srgbClr val="FF0000"/>
                </a:solidFill>
              </a:endParaRPr>
            </a:p>
          </p:txBody>
        </p:sp>
        <p:sp>
          <p:nvSpPr>
            <p:cNvPr id="25" name="TextBox 15">
              <a:extLst>
                <a:ext uri="{FF2B5EF4-FFF2-40B4-BE49-F238E27FC236}">
                  <a16:creationId xmlns:a16="http://schemas.microsoft.com/office/drawing/2014/main" id="{930BD2E2-CE9E-A94D-956B-E0CD6612EC19}"/>
                </a:ext>
              </a:extLst>
            </p:cNvPr>
            <p:cNvSpPr txBox="1"/>
            <p:nvPr/>
          </p:nvSpPr>
          <p:spPr>
            <a:xfrm>
              <a:off x="3363440" y="6185549"/>
              <a:ext cx="2090379" cy="402200"/>
            </a:xfrm>
            <a:prstGeom prst="rect">
              <a:avLst/>
            </a:prstGeom>
            <a:noFill/>
          </p:spPr>
          <p:txBody>
            <a:bodyPr wrap="none" rtlCol="0">
              <a:spAutoFit/>
            </a:bodyPr>
            <a:lstStyle/>
            <a:p>
              <a:r>
                <a:rPr lang="en-US" altLang="zh-CN" sz="1600" dirty="0">
                  <a:solidFill>
                    <a:srgbClr val="FF0000"/>
                  </a:solidFill>
                </a:rPr>
                <a:t>Higher</a:t>
              </a:r>
              <a:r>
                <a:rPr lang="zh-CN" altLang="en-US" sz="1600" dirty="0">
                  <a:solidFill>
                    <a:srgbClr val="FF0000"/>
                  </a:solidFill>
                </a:rPr>
                <a:t> </a:t>
              </a:r>
              <a:r>
                <a:rPr lang="en-US" altLang="zh-CN" sz="1600" dirty="0">
                  <a:solidFill>
                    <a:srgbClr val="FF0000"/>
                  </a:solidFill>
                </a:rPr>
                <a:t>is</a:t>
              </a:r>
              <a:r>
                <a:rPr lang="zh-CN" altLang="en-US" sz="1600" dirty="0">
                  <a:solidFill>
                    <a:srgbClr val="FF0000"/>
                  </a:solidFill>
                </a:rPr>
                <a:t> </a:t>
              </a:r>
              <a:r>
                <a:rPr lang="en-US" altLang="zh-CN" sz="1600" dirty="0">
                  <a:solidFill>
                    <a:srgbClr val="FF0000"/>
                  </a:solidFill>
                </a:rPr>
                <a:t>Better</a:t>
              </a:r>
              <a:endParaRPr lang="en-US" sz="1600" dirty="0">
                <a:solidFill>
                  <a:srgbClr val="FF0000"/>
                </a:solidFill>
              </a:endParaRPr>
            </a:p>
          </p:txBody>
        </p:sp>
        <p:sp>
          <p:nvSpPr>
            <p:cNvPr id="26" name="TextBox 16">
              <a:extLst>
                <a:ext uri="{FF2B5EF4-FFF2-40B4-BE49-F238E27FC236}">
                  <a16:creationId xmlns:a16="http://schemas.microsoft.com/office/drawing/2014/main" id="{39C28FFD-FD0D-6740-AB92-F99AC6973BB7}"/>
                </a:ext>
              </a:extLst>
            </p:cNvPr>
            <p:cNvSpPr txBox="1"/>
            <p:nvPr/>
          </p:nvSpPr>
          <p:spPr>
            <a:xfrm>
              <a:off x="1706720" y="4123563"/>
              <a:ext cx="1137336" cy="329073"/>
            </a:xfrm>
            <a:prstGeom prst="rect">
              <a:avLst/>
            </a:prstGeom>
            <a:noFill/>
          </p:spPr>
          <p:txBody>
            <a:bodyPr wrap="none" rtlCol="0">
              <a:spAutoFit/>
            </a:bodyPr>
            <a:lstStyle/>
            <a:p>
              <a:r>
                <a:rPr lang="en-US" altLang="zh-CN" sz="1200" dirty="0"/>
                <a:t>(1.2,</a:t>
              </a:r>
              <a:r>
                <a:rPr lang="zh-CN" altLang="en-US" sz="1200" dirty="0"/>
                <a:t> </a:t>
              </a:r>
              <a:r>
                <a:rPr lang="en-US" altLang="zh-CN" sz="1200" dirty="0"/>
                <a:t>140)</a:t>
              </a:r>
              <a:endParaRPr lang="en-US" sz="1200" dirty="0"/>
            </a:p>
          </p:txBody>
        </p:sp>
      </p:grpSp>
      <p:sp>
        <p:nvSpPr>
          <p:cNvPr id="27" name="Content Placeholder 2"/>
          <p:cNvSpPr>
            <a:spLocks noGrp="1"/>
          </p:cNvSpPr>
          <p:nvPr>
            <p:ph idx="1"/>
          </p:nvPr>
        </p:nvSpPr>
        <p:spPr>
          <a:xfrm>
            <a:off x="6733335" y="1236945"/>
            <a:ext cx="5339329" cy="4061048"/>
          </a:xfrm>
        </p:spPr>
        <p:txBody>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“神图”图计算框架是目前最大规模的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in-memory</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图计算系统，有效扩展到神威太湖之光全机千万核规模，可支持多种图计算算法（</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PageRank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BFS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WCC</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BC</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K-Core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“神图”图计算框架可在分钟级完成搜狗中文网页图的处理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TrustRank</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4mins, PageRank 8mins)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，每迭代</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8.5</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秒，解决了互联网公司过去由于机器规模和计算框架限制无法完成的实时分析问题。</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ru-RU" sz="32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96126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新的挑战和机会</a:t>
            </a:r>
            <a:endParaRPr lang="en-US"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42</a:t>
            </a:fld>
            <a:endParaRPr lang="zh-CN" altLang="en-US">
              <a:latin typeface="华文新魏" panose="02010800040101010101" pitchFamily="2" charset="-122"/>
              <a:ea typeface="华文新魏" panose="02010800040101010101" pitchFamily="2" charset="-122"/>
            </a:endParaRPr>
          </a:p>
        </p:txBody>
      </p:sp>
      <p:sp>
        <p:nvSpPr>
          <p:cNvPr id="5" name="文本框 4"/>
          <p:cNvSpPr txBox="1"/>
          <p:nvPr/>
        </p:nvSpPr>
        <p:spPr>
          <a:xfrm>
            <a:off x="688504" y="1268760"/>
            <a:ext cx="10814992" cy="4524315"/>
          </a:xfrm>
          <a:prstGeom prst="rect">
            <a:avLst/>
          </a:prstGeom>
          <a:noFill/>
        </p:spPr>
        <p:txBody>
          <a:bodyPr wrap="square" rtlCol="0">
            <a:spAutoFit/>
          </a:bodyPr>
          <a:lstStyle/>
          <a:p>
            <a:pPr marL="342900" indent="-342900">
              <a:buFont typeface="Arial" panose="020B0604020202020204" pitchFamily="34" charset="0"/>
              <a:buChar char="•"/>
            </a:pPr>
            <a:r>
              <a:rPr lang="zh-CN" altLang="en-US" sz="3600" dirty="0">
                <a:latin typeface="华文新魏" panose="02010800040101010101" pitchFamily="2" charset="-122"/>
                <a:ea typeface="华文新魏" panose="02010800040101010101" pitchFamily="2" charset="-122"/>
              </a:rPr>
              <a:t>新的机器迫近：</a:t>
            </a:r>
            <a:r>
              <a:rPr lang="en-US" altLang="zh-CN" sz="3600" dirty="0">
                <a:latin typeface="华文新魏" panose="02010800040101010101" pitchFamily="2" charset="-122"/>
                <a:ea typeface="华文新魏" panose="02010800040101010101" pitchFamily="2" charset="-122"/>
              </a:rPr>
              <a:t>E</a:t>
            </a:r>
            <a:r>
              <a:rPr lang="zh-CN" altLang="en-US" sz="3600" dirty="0">
                <a:latin typeface="华文新魏" panose="02010800040101010101" pitchFamily="2" charset="-122"/>
                <a:ea typeface="华文新魏" panose="02010800040101010101" pitchFamily="2" charset="-122"/>
              </a:rPr>
              <a:t>级</a:t>
            </a:r>
            <a:endParaRPr lang="en-US" altLang="zh-CN" sz="3600" dirty="0">
              <a:latin typeface="华文新魏" panose="02010800040101010101" pitchFamily="2" charset="-122"/>
              <a:ea typeface="华文新魏" panose="02010800040101010101" pitchFamily="2" charset="-122"/>
            </a:endParaRPr>
          </a:p>
          <a:p>
            <a:pPr marL="342900" indent="-342900">
              <a:buFont typeface="Arial" panose="020B0604020202020204" pitchFamily="34" charset="0"/>
              <a:buChar char="•"/>
            </a:pPr>
            <a:endParaRPr lang="en-US" altLang="zh-CN" sz="3600" dirty="0">
              <a:latin typeface="华文新魏" panose="02010800040101010101" pitchFamily="2" charset="-122"/>
              <a:ea typeface="华文新魏" panose="02010800040101010101" pitchFamily="2" charset="-122"/>
            </a:endParaRPr>
          </a:p>
          <a:p>
            <a:pPr marL="342900" indent="-342900">
              <a:buFont typeface="Arial" panose="020B0604020202020204" pitchFamily="34" charset="0"/>
              <a:buChar char="•"/>
            </a:pPr>
            <a:r>
              <a:rPr lang="zh-CN" altLang="en-US" sz="3600" dirty="0">
                <a:latin typeface="华文新魏" panose="02010800040101010101" pitchFamily="2" charset="-122"/>
                <a:ea typeface="华文新魏" panose="02010800040101010101" pitchFamily="2" charset="-122"/>
              </a:rPr>
              <a:t>不断演进的应用需求和驱动，及其面临的挑战问题</a:t>
            </a:r>
            <a:endParaRPr lang="en-US" altLang="zh-CN" sz="3600" dirty="0">
              <a:latin typeface="华文新魏" panose="02010800040101010101" pitchFamily="2" charset="-122"/>
              <a:ea typeface="华文新魏" panose="02010800040101010101" pitchFamily="2" charset="-122"/>
            </a:endParaRPr>
          </a:p>
          <a:p>
            <a:pPr marL="800100" lvl="1" indent="-342900">
              <a:buFont typeface="Arial" panose="020B0604020202020204" pitchFamily="34" charset="0"/>
              <a:buChar char="•"/>
            </a:pPr>
            <a:r>
              <a:rPr lang="zh-CN" altLang="en-US" sz="3600" dirty="0">
                <a:latin typeface="华文新魏" panose="02010800040101010101" pitchFamily="2" charset="-122"/>
                <a:ea typeface="华文新魏" panose="02010800040101010101" pitchFamily="2" charset="-122"/>
              </a:rPr>
              <a:t>应用：</a:t>
            </a:r>
            <a:r>
              <a:rPr lang="en-US" altLang="zh-CN" sz="3600" dirty="0">
                <a:latin typeface="华文新魏" panose="02010800040101010101" pitchFamily="2" charset="-122"/>
                <a:ea typeface="华文新魏" panose="02010800040101010101" pitchFamily="2" charset="-122"/>
              </a:rPr>
              <a:t>AI + </a:t>
            </a:r>
            <a:r>
              <a:rPr lang="zh-CN" altLang="en-US" sz="3600" dirty="0">
                <a:latin typeface="华文新魏" panose="02010800040101010101" pitchFamily="2" charset="-122"/>
                <a:ea typeface="华文新魏" panose="02010800040101010101" pitchFamily="2" charset="-122"/>
              </a:rPr>
              <a:t>科学计算</a:t>
            </a:r>
            <a:endParaRPr lang="en-US" altLang="zh-CN" sz="3600" dirty="0">
              <a:latin typeface="华文新魏" panose="02010800040101010101" pitchFamily="2" charset="-122"/>
              <a:ea typeface="华文新魏" panose="02010800040101010101" pitchFamily="2" charset="-122"/>
            </a:endParaRPr>
          </a:p>
          <a:p>
            <a:pPr marL="800100" lvl="1" indent="-342900">
              <a:buFont typeface="Arial" panose="020B0604020202020204" pitchFamily="34" charset="0"/>
              <a:buChar char="•"/>
            </a:pPr>
            <a:r>
              <a:rPr lang="zh-CN" altLang="en-US" sz="3600" dirty="0">
                <a:latin typeface="华文新魏" panose="02010800040101010101" pitchFamily="2" charset="-122"/>
                <a:ea typeface="华文新魏" panose="02010800040101010101" pitchFamily="2" charset="-122"/>
              </a:rPr>
              <a:t>算法：可扩展性问题</a:t>
            </a:r>
            <a:endParaRPr lang="en-US" altLang="zh-CN" sz="3600" dirty="0">
              <a:latin typeface="华文新魏" panose="02010800040101010101" pitchFamily="2" charset="-122"/>
              <a:ea typeface="华文新魏" panose="02010800040101010101" pitchFamily="2" charset="-122"/>
            </a:endParaRPr>
          </a:p>
          <a:p>
            <a:pPr marL="800100" lvl="1" indent="-342900">
              <a:buFont typeface="Arial" panose="020B0604020202020204" pitchFamily="34" charset="0"/>
              <a:buChar char="•"/>
            </a:pPr>
            <a:r>
              <a:rPr lang="zh-CN" altLang="en-US" sz="3600" dirty="0">
                <a:latin typeface="华文新魏" panose="02010800040101010101" pitchFamily="2" charset="-122"/>
                <a:ea typeface="华文新魏" panose="02010800040101010101" pitchFamily="2" charset="-122"/>
              </a:rPr>
              <a:t>实现：复杂应用的极致性能优化</a:t>
            </a:r>
            <a:endParaRPr lang="en-US" altLang="zh-CN" sz="3600" dirty="0">
              <a:latin typeface="华文新魏" panose="02010800040101010101" pitchFamily="2" charset="-122"/>
              <a:ea typeface="华文新魏" panose="02010800040101010101" pitchFamily="2" charset="-122"/>
            </a:endParaRPr>
          </a:p>
          <a:p>
            <a:pPr marL="800100" lvl="1" indent="-342900">
              <a:buFont typeface="Arial" panose="020B0604020202020204" pitchFamily="34" charset="0"/>
              <a:buChar char="•"/>
            </a:pPr>
            <a:endParaRPr lang="en-US" altLang="zh-CN" sz="3600" dirty="0">
              <a:latin typeface="华文新魏" panose="02010800040101010101" pitchFamily="2" charset="-122"/>
              <a:ea typeface="华文新魏" panose="02010800040101010101" pitchFamily="2" charset="-122"/>
            </a:endParaRPr>
          </a:p>
          <a:p>
            <a:pPr marL="342900" indent="-342900">
              <a:buFont typeface="Arial" panose="020B0604020202020204" pitchFamily="34" charset="0"/>
              <a:buChar char="•"/>
            </a:pPr>
            <a:r>
              <a:rPr lang="zh-CN" altLang="en-US" sz="3600" dirty="0">
                <a:latin typeface="华文新魏" panose="02010800040101010101" pitchFamily="2" charset="-122"/>
                <a:ea typeface="华文新魏" panose="02010800040101010101" pitchFamily="2" charset="-122"/>
              </a:rPr>
              <a:t>我们需要尽快行动起来！！！</a:t>
            </a:r>
            <a:endParaRPr lang="en-US" altLang="zh-CN" sz="3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25706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084" y="4509120"/>
            <a:ext cx="10363200" cy="1362075"/>
          </a:xfrm>
        </p:spPr>
        <p:txBody>
          <a:bodyPr/>
          <a:lstStyle/>
          <a:p>
            <a:pPr algn="r"/>
            <a:r>
              <a:rPr lang="zh-CN" altLang="en-US" sz="4800" dirty="0">
                <a:latin typeface="华文新魏" panose="02010800040101010101" pitchFamily="2" charset="-122"/>
                <a:ea typeface="华文新魏" panose="02010800040101010101" pitchFamily="2" charset="-122"/>
              </a:rPr>
              <a:t>谢谢各位老师和同学！</a:t>
            </a:r>
            <a:endParaRPr lang="en-US" sz="4800" dirty="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华文新魏" panose="02010800040101010101" pitchFamily="2" charset="-122"/>
                <a:ea typeface="华文新魏" panose="02010800040101010101" pitchFamily="2" charset="-122"/>
              </a:rPr>
              <a:pPr/>
              <a:t>43</a:t>
            </a:fld>
            <a:endParaRPr lang="zh-CN" altLang="en-US">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8415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latin typeface="华文新魏" panose="02010800040101010101" pitchFamily="2" charset="-122"/>
                <a:ea typeface="华文新魏" panose="02010800040101010101" pitchFamily="2" charset="-122"/>
              </a:rPr>
              <a:t>下一个超算里程碑：</a:t>
            </a:r>
            <a:r>
              <a:rPr lang="en-US" altLang="zh-CN" sz="4000" dirty="0">
                <a:latin typeface="华文新魏" panose="02010800040101010101" pitchFamily="2" charset="-122"/>
                <a:ea typeface="华文新魏" panose="02010800040101010101" pitchFamily="2" charset="-122"/>
              </a:rPr>
              <a:t>E</a:t>
            </a:r>
            <a:r>
              <a:rPr lang="zh-CN" altLang="en-US" sz="4000" dirty="0">
                <a:latin typeface="华文新魏" panose="02010800040101010101" pitchFamily="2" charset="-122"/>
                <a:ea typeface="华文新魏" panose="02010800040101010101" pitchFamily="2" charset="-122"/>
              </a:rPr>
              <a:t>级系统</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Garamond" pitchFamily="18" charset="0"/>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1200" cap="none" spc="0" normalizeH="0" baseline="0" noProof="0">
              <a:ln>
                <a:noFill/>
              </a:ln>
              <a:solidFill>
                <a:srgbClr val="000000"/>
              </a:solidFill>
              <a:effectLst/>
              <a:uLnTx/>
              <a:uFillTx/>
              <a:latin typeface="Garamond" pitchFamily="18" charset="0"/>
              <a:ea typeface="微软雅黑"/>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1268760"/>
            <a:ext cx="6826960" cy="4488726"/>
          </a:xfrm>
          <a:prstGeom prst="rect">
            <a:avLst/>
          </a:prstGeom>
        </p:spPr>
      </p:pic>
    </p:spTree>
    <p:extLst>
      <p:ext uri="{BB962C8B-B14F-4D97-AF65-F5344CB8AC3E}">
        <p14:creationId xmlns:p14="http://schemas.microsoft.com/office/powerpoint/2010/main" val="51939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3" y="188640"/>
            <a:ext cx="12192000" cy="1139825"/>
          </a:xfrm>
        </p:spPr>
        <p:txBody>
          <a:bodyPr/>
          <a:lstStyle/>
          <a:p>
            <a:pPr algn="ctr"/>
            <a:r>
              <a:rPr lang="zh-CN" altLang="en-US" sz="3600" dirty="0">
                <a:latin typeface="华文新魏" panose="02010800040101010101" pitchFamily="2" charset="-122"/>
                <a:ea typeface="华文新魏" panose="02010800040101010101" pitchFamily="2" charset="-122"/>
              </a:rPr>
              <a:t>众核架构成为超算发展主流方向之一</a:t>
            </a:r>
            <a:endParaRPr lang="en-US" sz="3600"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表格 4"/>
          <p:cNvGraphicFramePr>
            <a:graphicFrameLocks noGrp="1"/>
          </p:cNvGraphicFramePr>
          <p:nvPr/>
        </p:nvGraphicFramePr>
        <p:xfrm>
          <a:off x="317591" y="812299"/>
          <a:ext cx="11551291" cy="5713416"/>
        </p:xfrm>
        <a:graphic>
          <a:graphicData uri="http://schemas.openxmlformats.org/drawingml/2006/table">
            <a:tbl>
              <a:tblPr firstRow="1" firstCol="1" bandRow="1">
                <a:tableStyleId>{5C22544A-7EE6-4342-B048-85BDC9FD1C3A}</a:tableStyleId>
              </a:tblPr>
              <a:tblGrid>
                <a:gridCol w="936120">
                  <a:extLst>
                    <a:ext uri="{9D8B030D-6E8A-4147-A177-3AD203B41FA5}">
                      <a16:colId xmlns:a16="http://schemas.microsoft.com/office/drawing/2014/main" val="8858768"/>
                    </a:ext>
                  </a:extLst>
                </a:gridCol>
                <a:gridCol w="936104">
                  <a:extLst>
                    <a:ext uri="{9D8B030D-6E8A-4147-A177-3AD203B41FA5}">
                      <a16:colId xmlns:a16="http://schemas.microsoft.com/office/drawing/2014/main" val="1608608424"/>
                    </a:ext>
                  </a:extLst>
                </a:gridCol>
                <a:gridCol w="1749499">
                  <a:extLst>
                    <a:ext uri="{9D8B030D-6E8A-4147-A177-3AD203B41FA5}">
                      <a16:colId xmlns:a16="http://schemas.microsoft.com/office/drawing/2014/main" val="4037173976"/>
                    </a:ext>
                  </a:extLst>
                </a:gridCol>
                <a:gridCol w="1557337">
                  <a:extLst>
                    <a:ext uri="{9D8B030D-6E8A-4147-A177-3AD203B41FA5}">
                      <a16:colId xmlns:a16="http://schemas.microsoft.com/office/drawing/2014/main" val="1887247049"/>
                    </a:ext>
                  </a:extLst>
                </a:gridCol>
                <a:gridCol w="1114425">
                  <a:extLst>
                    <a:ext uri="{9D8B030D-6E8A-4147-A177-3AD203B41FA5}">
                      <a16:colId xmlns:a16="http://schemas.microsoft.com/office/drawing/2014/main" val="3785520686"/>
                    </a:ext>
                  </a:extLst>
                </a:gridCol>
                <a:gridCol w="900113">
                  <a:extLst>
                    <a:ext uri="{9D8B030D-6E8A-4147-A177-3AD203B41FA5}">
                      <a16:colId xmlns:a16="http://schemas.microsoft.com/office/drawing/2014/main" val="1371095564"/>
                    </a:ext>
                  </a:extLst>
                </a:gridCol>
                <a:gridCol w="1300162">
                  <a:extLst>
                    <a:ext uri="{9D8B030D-6E8A-4147-A177-3AD203B41FA5}">
                      <a16:colId xmlns:a16="http://schemas.microsoft.com/office/drawing/2014/main" val="2470922108"/>
                    </a:ext>
                  </a:extLst>
                </a:gridCol>
                <a:gridCol w="1528763">
                  <a:extLst>
                    <a:ext uri="{9D8B030D-6E8A-4147-A177-3AD203B41FA5}">
                      <a16:colId xmlns:a16="http://schemas.microsoft.com/office/drawing/2014/main" val="1135810917"/>
                    </a:ext>
                  </a:extLst>
                </a:gridCol>
                <a:gridCol w="1528768">
                  <a:extLst>
                    <a:ext uri="{9D8B030D-6E8A-4147-A177-3AD203B41FA5}">
                      <a16:colId xmlns:a16="http://schemas.microsoft.com/office/drawing/2014/main" val="386776704"/>
                    </a:ext>
                  </a:extLst>
                </a:gridCol>
              </a:tblGrid>
              <a:tr h="623088">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TOP500 2018</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TOP500 2017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Machine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Peak</a:t>
                      </a:r>
                      <a:br>
                        <a:rPr lang="en-US" sz="1800" kern="100" dirty="0">
                          <a:effectLst/>
                          <a:latin typeface="Times New Roman" panose="02020603050405020304" pitchFamily="18" charset="0"/>
                          <a:cs typeface="Times New Roman" panose="02020603050405020304" pitchFamily="18" charset="0"/>
                        </a:rPr>
                      </a:br>
                      <a:r>
                        <a:rPr lang="en-US" sz="1800" kern="100" dirty="0">
                          <a:effectLst/>
                          <a:latin typeface="Times New Roman" panose="02020603050405020304" pitchFamily="18" charset="0"/>
                          <a:cs typeface="Times New Roman" panose="02020603050405020304" pitchFamily="18" charset="0"/>
                        </a:rPr>
                        <a:t>(PFLOPS)</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HPL</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a:effectLst/>
                          <a:latin typeface="Times New Roman" panose="02020603050405020304" pitchFamily="18" charset="0"/>
                          <a:cs typeface="Times New Roman" panose="02020603050405020304" pitchFamily="18" charset="0"/>
                        </a:rPr>
                        <a:t>HPCG</a:t>
                      </a:r>
                      <a:endParaRPr lang="zh-CN" sz="2400" kern="100">
                        <a:effectLst/>
                        <a:latin typeface="Times New Roman" panose="02020603050405020304" pitchFamily="18" charset="0"/>
                        <a:cs typeface="Times New Roman" panose="02020603050405020304" pitchFamily="18" charset="0"/>
                      </a:endParaRPr>
                    </a:p>
                    <a:p>
                      <a:pPr algn="ctr">
                        <a:spcAft>
                          <a:spcPts val="600"/>
                        </a:spcAft>
                      </a:pPr>
                      <a:r>
                        <a:rPr lang="en-US" sz="1600" kern="100">
                          <a:effectLst/>
                          <a:latin typeface="Times New Roman" panose="02020603050405020304" pitchFamily="18" charset="0"/>
                          <a:cs typeface="Times New Roman" panose="02020603050405020304" pitchFamily="18" charset="0"/>
                        </a:rPr>
                        <a:t>2018 </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HPCG eff.</a:t>
                      </a:r>
                      <a:r>
                        <a:rPr lang="en-US" sz="1600" kern="100" baseline="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Architecture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Accelerator Type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1667306"/>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24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Summit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200.8</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71.5%</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rowSpan="2">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rowSpan="2">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NVIDIA Volta GV100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9340829"/>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24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Sierra</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125.7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75.3%</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2</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61717678"/>
                  </a:ext>
                </a:extLst>
              </a:tr>
              <a:tr h="744355">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3</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1</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err="1">
                          <a:effectLst/>
                          <a:latin typeface="Times New Roman" panose="02020603050405020304" pitchFamily="18" charset="0"/>
                          <a:cs typeface="Times New Roman" panose="02020603050405020304" pitchFamily="18" charset="0"/>
                        </a:rPr>
                        <a:t>TaihuLight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125.4</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74.2%</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7</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0.4%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altLang="zh-CN" sz="1800" b="1" kern="100" dirty="0">
                          <a:effectLst/>
                          <a:latin typeface="Times New Roman" panose="02020603050405020304" pitchFamily="18" charset="0"/>
                          <a:cs typeface="Times New Roman" panose="02020603050405020304" pitchFamily="18" charset="0"/>
                        </a:rPr>
                        <a:t>Many-core  heterogeneity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4312108"/>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4</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2*</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TH-2A</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100.7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61.0%</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 </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 </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rowSpan="2">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Matrix-2000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2688404"/>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3*</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Piz Daint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27.2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77.9%</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1.8%</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NVIDIA Tesla P100</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66385252"/>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7*</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Trinity</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41.5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48.7%</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1.3%</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Many-core 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2796300"/>
                  </a:ext>
                </a:extLst>
              </a:tr>
              <a:tr h="623088">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7</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AI Bridge Cloud Infrastructure</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32.6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61.0%</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NVIDIA Tesla V100 SXM2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46756369"/>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8</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SuperMUC-NG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26.9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72.5%</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0.8%</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7828525"/>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4</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Titan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27.1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64.9%</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13</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1.2%</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NVIDIA K20x</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50296483"/>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10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5</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Sequoia</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20.1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85.6%</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12</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82540880"/>
                  </a:ext>
                </a:extLst>
              </a:tr>
            </a:tbl>
          </a:graphicData>
        </a:graphic>
      </p:graphicFrame>
      <p:sp>
        <p:nvSpPr>
          <p:cNvPr id="6" name="矩形 5"/>
          <p:cNvSpPr/>
          <p:nvPr/>
        </p:nvSpPr>
        <p:spPr>
          <a:xfrm>
            <a:off x="8827770" y="800335"/>
            <a:ext cx="3041112" cy="590050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S Reference Sans Serif"/>
              <a:ea typeface="微软雅黑"/>
              <a:cs typeface="+mn-cs"/>
            </a:endParaRPr>
          </a:p>
        </p:txBody>
      </p:sp>
    </p:spTree>
    <p:extLst>
      <p:ext uri="{BB962C8B-B14F-4D97-AF65-F5344CB8AC3E}">
        <p14:creationId xmlns:p14="http://schemas.microsoft.com/office/powerpoint/2010/main" val="92251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0"/>
            <a:ext cx="12163330" cy="6759146"/>
          </a:xfrm>
          <a:prstGeom prst="rect">
            <a:avLst/>
          </a:prstGeom>
        </p:spPr>
      </p:pic>
      <p:pic>
        <p:nvPicPr>
          <p:cNvPr id="2" name="图片 1"/>
          <p:cNvPicPr>
            <a:picLocks noChangeAspect="1"/>
          </p:cNvPicPr>
          <p:nvPr/>
        </p:nvPicPr>
        <p:blipFill>
          <a:blip r:embed="rId4"/>
          <a:stretch>
            <a:fillRect/>
          </a:stretch>
        </p:blipFill>
        <p:spPr>
          <a:xfrm>
            <a:off x="4943872" y="4289130"/>
            <a:ext cx="3781427" cy="2443039"/>
          </a:xfrm>
          <a:prstGeom prst="rect">
            <a:avLst/>
          </a:prstGeom>
        </p:spPr>
      </p:pic>
    </p:spTree>
    <p:extLst>
      <p:ext uri="{BB962C8B-B14F-4D97-AF65-F5344CB8AC3E}">
        <p14:creationId xmlns:p14="http://schemas.microsoft.com/office/powerpoint/2010/main" val="2255025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7814"/>
            <a:ext cx="12152822" cy="1139825"/>
          </a:xfrm>
        </p:spPr>
        <p:txBody>
          <a:bodyPr/>
          <a:lstStyle/>
          <a:p>
            <a:pPr algn="ctr"/>
            <a:r>
              <a:rPr lang="zh-CN" altLang="en-US" dirty="0">
                <a:latin typeface="华文新魏" panose="02010800040101010101" pitchFamily="2" charset="-122"/>
                <a:ea typeface="华文新魏" panose="02010800040101010101" pitchFamily="2" charset="-122"/>
              </a:rPr>
              <a:t>神威太湖之光硬件架构</a:t>
            </a:r>
            <a:endParaRPr lang="en-US"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华文新魏" panose="02010800040101010101" pitchFamily="2" charset="-122"/>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nvGrpSpPr>
          <p:cNvPr id="9" name="组合 8"/>
          <p:cNvGrpSpPr/>
          <p:nvPr/>
        </p:nvGrpSpPr>
        <p:grpSpPr>
          <a:xfrm>
            <a:off x="1078831" y="1772816"/>
            <a:ext cx="10991272" cy="4806268"/>
            <a:chOff x="302216" y="2952138"/>
            <a:chExt cx="6252081" cy="1800582"/>
          </a:xfrm>
        </p:grpSpPr>
        <p:grpSp>
          <p:nvGrpSpPr>
            <p:cNvPr id="10" name="组合 9"/>
            <p:cNvGrpSpPr>
              <a:grpSpLocks/>
            </p:cNvGrpSpPr>
            <p:nvPr/>
          </p:nvGrpSpPr>
          <p:grpSpPr bwMode="auto">
            <a:xfrm>
              <a:off x="302216" y="3429119"/>
              <a:ext cx="6232850" cy="1257061"/>
              <a:chOff x="-63323" y="3524775"/>
              <a:chExt cx="8833101" cy="2596060"/>
            </a:xfrm>
          </p:grpSpPr>
          <p:sp>
            <p:nvSpPr>
              <p:cNvPr id="20" name="等腰三角形 19"/>
              <p:cNvSpPr/>
              <p:nvPr/>
            </p:nvSpPr>
            <p:spPr>
              <a:xfrm rot="15439789">
                <a:off x="3751460" y="215806"/>
                <a:ext cx="1709349" cy="8327287"/>
              </a:xfrm>
              <a:prstGeom prst="triangle">
                <a:avLst/>
              </a:prstGeom>
              <a:gradFill flip="none" rotWithShape="1">
                <a:gsLst>
                  <a:gs pos="46000">
                    <a:srgbClr val="00B0F0">
                      <a:alpha val="64000"/>
                    </a:srgbClr>
                  </a:gs>
                  <a:gs pos="0">
                    <a:srgbClr val="00B0F0">
                      <a:alpha val="86000"/>
                    </a:srgbClr>
                  </a:gs>
                  <a:gs pos="39999">
                    <a:srgbClr val="85C2FF"/>
                  </a:gs>
                  <a:gs pos="70000">
                    <a:srgbClr val="C4D6EB"/>
                  </a:gs>
                  <a:gs pos="100000">
                    <a:srgbClr val="FFEBFA"/>
                  </a:gs>
                </a:gsLst>
                <a:lin ang="54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1" name="图片 6" descr="众核处理器芯片.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21" y="5201930"/>
                <a:ext cx="500066" cy="502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7"/>
              <p:cNvSpPr txBox="1">
                <a:spLocks noChangeArrowheads="1"/>
              </p:cNvSpPr>
              <p:nvPr/>
            </p:nvSpPr>
            <p:spPr bwMode="auto">
              <a:xfrm>
                <a:off x="-63323" y="5763652"/>
                <a:ext cx="1285884" cy="35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rPr>
                  <a:t>国产处理器</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p:txBody>
          </p:sp>
          <p:sp>
            <p:nvSpPr>
              <p:cNvPr id="23" name="TextBox 8"/>
              <p:cNvSpPr txBox="1">
                <a:spLocks noChangeArrowheads="1"/>
              </p:cNvSpPr>
              <p:nvPr/>
            </p:nvSpPr>
            <p:spPr bwMode="auto">
              <a:xfrm>
                <a:off x="714348" y="5564133"/>
                <a:ext cx="2143139" cy="35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rPr>
                  <a:t>运算节点</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p:txBody>
          </p:sp>
          <p:pic>
            <p:nvPicPr>
              <p:cNvPr id="24" name="图片 9" descr="扭曲DPNC 拷贝.png">
                <a:hlinkClick r:id="" action="ppaction://noaction"/>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047" y="4616815"/>
                <a:ext cx="1254025" cy="1026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TextBox 10"/>
              <p:cNvSpPr txBox="1">
                <a:spLocks noChangeArrowheads="1"/>
              </p:cNvSpPr>
              <p:nvPr/>
            </p:nvSpPr>
            <p:spPr bwMode="auto">
              <a:xfrm>
                <a:off x="2478362" y="5266480"/>
                <a:ext cx="1248486" cy="214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rPr>
                  <a:t>运算插件</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p:txBody>
          </p:sp>
          <p:pic>
            <p:nvPicPr>
              <p:cNvPr id="26" name="图片 11" descr="运算插件(透明).png">
                <a:hlinkClick r:id="" action="ppaction://noaction"/>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228" y="4282219"/>
                <a:ext cx="1587650" cy="978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图片 12" descr="超节点实物.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951" y="3863973"/>
                <a:ext cx="1395947" cy="1116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13"/>
              <p:cNvSpPr txBox="1">
                <a:spLocks noChangeArrowheads="1"/>
              </p:cNvSpPr>
              <p:nvPr/>
            </p:nvSpPr>
            <p:spPr bwMode="auto">
              <a:xfrm>
                <a:off x="3955951" y="5118712"/>
                <a:ext cx="1288217" cy="35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rPr>
                  <a:t>运算超节点</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9" name="TextBox 15"/>
              <p:cNvSpPr txBox="1">
                <a:spLocks noChangeArrowheads="1"/>
              </p:cNvSpPr>
              <p:nvPr/>
            </p:nvSpPr>
            <p:spPr bwMode="auto">
              <a:xfrm>
                <a:off x="6642291" y="4457304"/>
                <a:ext cx="2024011" cy="214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rPr>
                  <a:t>运算系统</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p:txBody>
          </p:sp>
        </p:grpSp>
        <p:pic>
          <p:nvPicPr>
            <p:cNvPr id="11" name="图片 10"/>
            <p:cNvPicPr>
              <a:picLocks noChangeAspect="1"/>
            </p:cNvPicPr>
            <p:nvPr/>
          </p:nvPicPr>
          <p:blipFill>
            <a:blip r:embed="rId7"/>
            <a:stretch>
              <a:fillRect/>
            </a:stretch>
          </p:blipFill>
          <p:spPr>
            <a:xfrm>
              <a:off x="4365927" y="3219822"/>
              <a:ext cx="448657" cy="730672"/>
            </a:xfrm>
            <a:prstGeom prst="rect">
              <a:avLst/>
            </a:prstGeom>
          </p:spPr>
        </p:pic>
        <p:sp>
          <p:nvSpPr>
            <p:cNvPr id="12" name="TextBox 13"/>
            <p:cNvSpPr txBox="1">
              <a:spLocks noChangeArrowheads="1"/>
            </p:cNvSpPr>
            <p:nvPr/>
          </p:nvSpPr>
          <p:spPr bwMode="auto">
            <a:xfrm>
              <a:off x="4284918" y="4047915"/>
              <a:ext cx="683254" cy="172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rPr>
                <a:t>运算机仓</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328785" y="4625887"/>
              <a:ext cx="943894" cy="126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3.168TFlops</a:t>
              </a:r>
              <a:endPar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1163015" y="4527237"/>
              <a:ext cx="943894" cy="126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6.336TFlops</a:t>
              </a:r>
              <a:endPar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2095212" y="4393251"/>
              <a:ext cx="1027754" cy="126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25.344TFlops</a:t>
              </a:r>
              <a:endPar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105078" y="4310585"/>
              <a:ext cx="1111613" cy="126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811.008TFlops</a:t>
              </a:r>
              <a:endPar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4202880" y="4149642"/>
              <a:ext cx="814441" cy="3113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3.244PFlops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1024</a:t>
              </a:r>
              <a:r>
                <a:rPr kumimoji="0" lang="zh-CN" altLang="en-US"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处理器</a:t>
              </a:r>
              <a:endParaRPr kumimoji="0" lang="zh-CN" altLang="en-US"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5250882" y="3983950"/>
              <a:ext cx="958509" cy="3113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125.436PFlops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40</a:t>
              </a:r>
              <a:r>
                <a:rPr kumimoji="0" lang="zh-CN" altLang="en-US"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运算机仓</a:t>
              </a:r>
              <a:endParaRPr kumimoji="0" lang="zh-CN" altLang="en-US"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pic>
          <p:nvPicPr>
            <p:cNvPr id="19" name="Picture 5"/>
            <p:cNvPicPr>
              <a:picLocks noChangeAspect="1" noChangeArrowheads="1"/>
            </p:cNvPicPr>
            <p:nvPr/>
          </p:nvPicPr>
          <p:blipFill>
            <a:blip r:embed="rId8"/>
            <a:srcRect/>
            <a:stretch>
              <a:fillRect/>
            </a:stretch>
          </p:blipFill>
          <p:spPr bwMode="auto">
            <a:xfrm>
              <a:off x="5142187" y="2952138"/>
              <a:ext cx="1412110" cy="699732"/>
            </a:xfrm>
            <a:prstGeom prst="rect">
              <a:avLst/>
            </a:prstGeom>
            <a:noFill/>
            <a:ln w="9525">
              <a:noFill/>
              <a:miter lim="800000"/>
              <a:headEnd/>
              <a:tailEnd/>
            </a:ln>
            <a:effectLst/>
          </p:spPr>
        </p:pic>
      </p:grpSp>
      <p:pic>
        <p:nvPicPr>
          <p:cNvPr id="5" name="图片 4"/>
          <p:cNvPicPr>
            <a:picLocks noChangeAspect="1"/>
          </p:cNvPicPr>
          <p:nvPr/>
        </p:nvPicPr>
        <p:blipFill>
          <a:blip r:embed="rId9"/>
          <a:stretch>
            <a:fillRect/>
          </a:stretch>
        </p:blipFill>
        <p:spPr>
          <a:xfrm>
            <a:off x="425657" y="1073530"/>
            <a:ext cx="5894314" cy="2990181"/>
          </a:xfrm>
          <a:prstGeom prst="rect">
            <a:avLst/>
          </a:prstGeom>
        </p:spPr>
      </p:pic>
    </p:spTree>
    <p:extLst>
      <p:ext uri="{BB962C8B-B14F-4D97-AF65-F5344CB8AC3E}">
        <p14:creationId xmlns:p14="http://schemas.microsoft.com/office/powerpoint/2010/main" val="1245104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3" y="188640"/>
            <a:ext cx="12192000" cy="1139825"/>
          </a:xfrm>
        </p:spPr>
        <p:txBody>
          <a:bodyPr/>
          <a:lstStyle/>
          <a:p>
            <a:pPr algn="ctr"/>
            <a:r>
              <a:rPr lang="zh-CN" altLang="en-US" sz="3600" dirty="0">
                <a:latin typeface="华文新魏" panose="02010800040101010101" pitchFamily="2" charset="-122"/>
                <a:ea typeface="华文新魏" panose="02010800040101010101" pitchFamily="2" charset="-122"/>
              </a:rPr>
              <a:t>超算系统在应用上的表现</a:t>
            </a:r>
            <a:endParaRPr lang="en-US" sz="3600" dirty="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表格 4"/>
          <p:cNvGraphicFramePr>
            <a:graphicFrameLocks noGrp="1"/>
          </p:cNvGraphicFramePr>
          <p:nvPr/>
        </p:nvGraphicFramePr>
        <p:xfrm>
          <a:off x="317591" y="812299"/>
          <a:ext cx="11551291" cy="5713416"/>
        </p:xfrm>
        <a:graphic>
          <a:graphicData uri="http://schemas.openxmlformats.org/drawingml/2006/table">
            <a:tbl>
              <a:tblPr firstRow="1" firstCol="1" bandRow="1">
                <a:tableStyleId>{5C22544A-7EE6-4342-B048-85BDC9FD1C3A}</a:tableStyleId>
              </a:tblPr>
              <a:tblGrid>
                <a:gridCol w="936120">
                  <a:extLst>
                    <a:ext uri="{9D8B030D-6E8A-4147-A177-3AD203B41FA5}">
                      <a16:colId xmlns:a16="http://schemas.microsoft.com/office/drawing/2014/main" val="8858768"/>
                    </a:ext>
                  </a:extLst>
                </a:gridCol>
                <a:gridCol w="936104">
                  <a:extLst>
                    <a:ext uri="{9D8B030D-6E8A-4147-A177-3AD203B41FA5}">
                      <a16:colId xmlns:a16="http://schemas.microsoft.com/office/drawing/2014/main" val="1608608424"/>
                    </a:ext>
                  </a:extLst>
                </a:gridCol>
                <a:gridCol w="1749499">
                  <a:extLst>
                    <a:ext uri="{9D8B030D-6E8A-4147-A177-3AD203B41FA5}">
                      <a16:colId xmlns:a16="http://schemas.microsoft.com/office/drawing/2014/main" val="4037173976"/>
                    </a:ext>
                  </a:extLst>
                </a:gridCol>
                <a:gridCol w="1557337">
                  <a:extLst>
                    <a:ext uri="{9D8B030D-6E8A-4147-A177-3AD203B41FA5}">
                      <a16:colId xmlns:a16="http://schemas.microsoft.com/office/drawing/2014/main" val="1887247049"/>
                    </a:ext>
                  </a:extLst>
                </a:gridCol>
                <a:gridCol w="1114425">
                  <a:extLst>
                    <a:ext uri="{9D8B030D-6E8A-4147-A177-3AD203B41FA5}">
                      <a16:colId xmlns:a16="http://schemas.microsoft.com/office/drawing/2014/main" val="3785520686"/>
                    </a:ext>
                  </a:extLst>
                </a:gridCol>
                <a:gridCol w="900113">
                  <a:extLst>
                    <a:ext uri="{9D8B030D-6E8A-4147-A177-3AD203B41FA5}">
                      <a16:colId xmlns:a16="http://schemas.microsoft.com/office/drawing/2014/main" val="1371095564"/>
                    </a:ext>
                  </a:extLst>
                </a:gridCol>
                <a:gridCol w="1300162">
                  <a:extLst>
                    <a:ext uri="{9D8B030D-6E8A-4147-A177-3AD203B41FA5}">
                      <a16:colId xmlns:a16="http://schemas.microsoft.com/office/drawing/2014/main" val="2470922108"/>
                    </a:ext>
                  </a:extLst>
                </a:gridCol>
                <a:gridCol w="1528763">
                  <a:extLst>
                    <a:ext uri="{9D8B030D-6E8A-4147-A177-3AD203B41FA5}">
                      <a16:colId xmlns:a16="http://schemas.microsoft.com/office/drawing/2014/main" val="1135810917"/>
                    </a:ext>
                  </a:extLst>
                </a:gridCol>
                <a:gridCol w="1528768">
                  <a:extLst>
                    <a:ext uri="{9D8B030D-6E8A-4147-A177-3AD203B41FA5}">
                      <a16:colId xmlns:a16="http://schemas.microsoft.com/office/drawing/2014/main" val="386776704"/>
                    </a:ext>
                  </a:extLst>
                </a:gridCol>
              </a:tblGrid>
              <a:tr h="623088">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TOP500 2018</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TOP500 2017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Machine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Peak</a:t>
                      </a:r>
                      <a:br>
                        <a:rPr lang="en-US" sz="1800" kern="100" dirty="0">
                          <a:effectLst/>
                          <a:latin typeface="Times New Roman" panose="02020603050405020304" pitchFamily="18" charset="0"/>
                          <a:cs typeface="Times New Roman" panose="02020603050405020304" pitchFamily="18" charset="0"/>
                        </a:rPr>
                      </a:br>
                      <a:r>
                        <a:rPr lang="en-US" sz="1800" kern="100" dirty="0">
                          <a:effectLst/>
                          <a:latin typeface="Times New Roman" panose="02020603050405020304" pitchFamily="18" charset="0"/>
                          <a:cs typeface="Times New Roman" panose="02020603050405020304" pitchFamily="18" charset="0"/>
                        </a:rPr>
                        <a:t>(PFLOPS)</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HPL</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a:effectLst/>
                          <a:latin typeface="Times New Roman" panose="02020603050405020304" pitchFamily="18" charset="0"/>
                          <a:cs typeface="Times New Roman" panose="02020603050405020304" pitchFamily="18" charset="0"/>
                        </a:rPr>
                        <a:t>HPCG</a:t>
                      </a:r>
                      <a:endParaRPr lang="zh-CN" sz="2400" kern="100">
                        <a:effectLst/>
                        <a:latin typeface="Times New Roman" panose="02020603050405020304" pitchFamily="18" charset="0"/>
                        <a:cs typeface="Times New Roman" panose="02020603050405020304" pitchFamily="18" charset="0"/>
                      </a:endParaRPr>
                    </a:p>
                    <a:p>
                      <a:pPr algn="ctr">
                        <a:spcAft>
                          <a:spcPts val="600"/>
                        </a:spcAft>
                      </a:pPr>
                      <a:r>
                        <a:rPr lang="en-US" sz="1600" kern="100">
                          <a:effectLst/>
                          <a:latin typeface="Times New Roman" panose="02020603050405020304" pitchFamily="18" charset="0"/>
                          <a:cs typeface="Times New Roman" panose="02020603050405020304" pitchFamily="18" charset="0"/>
                        </a:rPr>
                        <a:t>2018 </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600" kern="100" dirty="0">
                          <a:effectLst/>
                          <a:latin typeface="Times New Roman" panose="02020603050405020304" pitchFamily="18" charset="0"/>
                          <a:cs typeface="Times New Roman" panose="02020603050405020304" pitchFamily="18" charset="0"/>
                        </a:rPr>
                        <a:t>HPCG eff.</a:t>
                      </a:r>
                      <a:r>
                        <a:rPr lang="en-US" sz="1600" kern="100" baseline="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Architecture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a:effectLst/>
                          <a:latin typeface="Times New Roman" panose="02020603050405020304" pitchFamily="18" charset="0"/>
                          <a:cs typeface="Times New Roman" panose="02020603050405020304" pitchFamily="18" charset="0"/>
                        </a:rPr>
                        <a:t>Accelerator Type</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1667306"/>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24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Summit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200.8</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71.5%</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rowSpan="2">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rowSpan="2">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NVIDIA Volta GV100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9340829"/>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24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Sierra</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125.7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75.3%</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2</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61717678"/>
                  </a:ext>
                </a:extLst>
              </a:tr>
              <a:tr h="744355">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3</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1</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kern="100" dirty="0" err="1">
                          <a:effectLst/>
                          <a:latin typeface="Times New Roman" panose="02020603050405020304" pitchFamily="18" charset="0"/>
                          <a:cs typeface="Times New Roman" panose="02020603050405020304" pitchFamily="18" charset="0"/>
                        </a:rPr>
                        <a:t>TaihuLight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125.4</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74.2%</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7</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0.4%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altLang="zh-CN" sz="1800" b="1" kern="100" dirty="0">
                          <a:effectLst/>
                          <a:latin typeface="Times New Roman" panose="02020603050405020304" pitchFamily="18" charset="0"/>
                          <a:cs typeface="Times New Roman" panose="02020603050405020304" pitchFamily="18" charset="0"/>
                        </a:rPr>
                        <a:t>Many-core  heterogeneity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4312108"/>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4</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2*</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TH-2A</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100.7</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61.0%</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 </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 </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rowSpan="2">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Matrix-2000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2688404"/>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3*</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Piz Daint</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27.2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77.9%</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1.8%</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NVIDIA Tesla P100</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66385252"/>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7*</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Trinity</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41.5</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48.7%</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4</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1.3%</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Many-core 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2796300"/>
                  </a:ext>
                </a:extLst>
              </a:tr>
              <a:tr h="623088">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7</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AI Bridge Cloud Infrastructure</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32.6</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61.0%</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NVIDIA Tesla V100 SXM2</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46756369"/>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8</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 </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SuperMUC-NG</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26.9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72.5%</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15</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0.8%</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7828525"/>
                  </a:ext>
                </a:extLst>
              </a:tr>
              <a:tr h="524514">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9</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4</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Titan</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27.1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64.9%</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13</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1.2%</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800" b="1" kern="100" dirty="0">
                          <a:effectLst/>
                          <a:latin typeface="Times New Roman" panose="02020603050405020304" pitchFamily="18" charset="0"/>
                          <a:cs typeface="Times New Roman" panose="02020603050405020304" pitchFamily="18" charset="0"/>
                        </a:rPr>
                        <a:t>Accelerator heterogeneity</a:t>
                      </a:r>
                      <a:endParaRPr lang="en-US" altLang="zh-CN" sz="18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NVIDIA K20x</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50296483"/>
                  </a:ext>
                </a:extLst>
              </a:tr>
              <a:tr h="415393">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10</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2400" b="1" kern="100" dirty="0">
                          <a:solidFill>
                            <a:schemeClr val="accent6">
                              <a:lumMod val="50000"/>
                            </a:schemeClr>
                          </a:solidFill>
                          <a:effectLst/>
                          <a:latin typeface="Times New Roman" panose="02020603050405020304" pitchFamily="18" charset="0"/>
                          <a:cs typeface="Times New Roman" panose="02020603050405020304" pitchFamily="18" charset="0"/>
                        </a:rPr>
                        <a:t>5</a:t>
                      </a:r>
                      <a:endParaRPr lang="zh-CN" sz="3200" b="1" kern="100" dirty="0">
                        <a:solidFill>
                          <a:schemeClr val="accent6">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Sequoia</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a:effectLst/>
                          <a:latin typeface="Times New Roman" panose="02020603050405020304" pitchFamily="18" charset="0"/>
                          <a:cs typeface="Times New Roman" panose="02020603050405020304" pitchFamily="18" charset="0"/>
                        </a:rPr>
                        <a:t>20.1</a:t>
                      </a:r>
                      <a:endParaRPr lang="zh-CN" sz="2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effectLst/>
                          <a:latin typeface="Times New Roman" panose="02020603050405020304" pitchFamily="18" charset="0"/>
                          <a:cs typeface="Times New Roman" panose="02020603050405020304" pitchFamily="18" charset="0"/>
                        </a:rPr>
                        <a:t>85.6%</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a:solidFill>
                            <a:srgbClr val="FF0000"/>
                          </a:solidFill>
                          <a:effectLst/>
                          <a:latin typeface="Times New Roman" panose="02020603050405020304" pitchFamily="18" charset="0"/>
                          <a:cs typeface="Times New Roman" panose="02020603050405020304" pitchFamily="18" charset="0"/>
                        </a:rPr>
                        <a:t>12</a:t>
                      </a:r>
                      <a:endParaRPr lang="zh-CN" sz="2400" b="1" kern="1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b="1" kern="100" dirty="0">
                          <a:solidFill>
                            <a:srgbClr val="FF0000"/>
                          </a:solidFill>
                          <a:effectLst/>
                          <a:latin typeface="Times New Roman" panose="02020603050405020304" pitchFamily="18" charset="0"/>
                          <a:cs typeface="Times New Roman" panose="02020603050405020304" pitchFamily="18" charset="0"/>
                        </a:rPr>
                        <a:t>1.6%</a:t>
                      </a:r>
                      <a:endParaRPr lang="zh-CN" sz="2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altLang="zh-CN" sz="1800" b="1" kern="100" dirty="0">
                          <a:effectLst/>
                          <a:latin typeface="Times New Roman" panose="02020603050405020304" pitchFamily="18" charset="0"/>
                          <a:cs typeface="Times New Roman" panose="02020603050405020304" pitchFamily="18" charset="0"/>
                        </a:rPr>
                        <a:t>Homogeneity</a:t>
                      </a:r>
                      <a:endParaRPr 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600"/>
                        </a:spcAft>
                      </a:pPr>
                      <a:r>
                        <a:rPr lang="en-US" sz="1800" kern="100" dirty="0">
                          <a:effectLst/>
                          <a:latin typeface="Times New Roman" panose="02020603050405020304" pitchFamily="18" charset="0"/>
                          <a:cs typeface="Times New Roman" panose="02020603050405020304" pitchFamily="18" charset="0"/>
                        </a:rPr>
                        <a:t>/</a:t>
                      </a:r>
                      <a:endParaRPr 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82540880"/>
                  </a:ext>
                </a:extLst>
              </a:tr>
            </a:tbl>
          </a:graphicData>
        </a:graphic>
      </p:graphicFrame>
      <p:sp>
        <p:nvSpPr>
          <p:cNvPr id="6" name="矩形 5"/>
          <p:cNvSpPr/>
          <p:nvPr/>
        </p:nvSpPr>
        <p:spPr>
          <a:xfrm>
            <a:off x="3957698" y="812300"/>
            <a:ext cx="4874606" cy="57134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S Reference Sans Serif"/>
              <a:ea typeface="微软雅黑"/>
              <a:cs typeface="+mn-cs"/>
            </a:endParaRPr>
          </a:p>
        </p:txBody>
      </p:sp>
    </p:spTree>
    <p:extLst>
      <p:ext uri="{BB962C8B-B14F-4D97-AF65-F5344CB8AC3E}">
        <p14:creationId xmlns:p14="http://schemas.microsoft.com/office/powerpoint/2010/main" val="1116837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7|33.3"/>
</p:tagLst>
</file>

<file path=ppt/theme/theme1.xml><?xml version="1.0" encoding="utf-8"?>
<a:theme xmlns:a="http://schemas.openxmlformats.org/drawingml/2006/main" name="主题1">
  <a:themeElements>
    <a:clrScheme name="自定义 4">
      <a:dk1>
        <a:srgbClr val="000000"/>
      </a:dk1>
      <a:lt1>
        <a:srgbClr val="FFFFFF"/>
      </a:lt1>
      <a:dk2>
        <a:srgbClr val="006633"/>
      </a:dk2>
      <a:lt2>
        <a:srgbClr val="5F5F5F"/>
      </a:lt2>
      <a:accent1>
        <a:srgbClr val="8037B7"/>
      </a:accent1>
      <a:accent2>
        <a:srgbClr val="3B812F"/>
      </a:accent2>
      <a:accent3>
        <a:srgbClr val="FFFFFF"/>
      </a:accent3>
      <a:accent4>
        <a:srgbClr val="000000"/>
      </a:accent4>
      <a:accent5>
        <a:srgbClr val="E2CAAA"/>
      </a:accent5>
      <a:accent6>
        <a:srgbClr val="35742A"/>
      </a:accent6>
      <a:hlink>
        <a:srgbClr val="7F7F7F"/>
      </a:hlink>
      <a:folHlink>
        <a:srgbClr val="AFBF39"/>
      </a:folHlink>
    </a:clrScheme>
    <a:fontScheme name="自定义 3">
      <a:majorFont>
        <a:latin typeface="MS Reference Sans Serif"/>
        <a:ea typeface="微软雅黑"/>
        <a:cs typeface=""/>
      </a:majorFont>
      <a:minorFont>
        <a:latin typeface="MS Reference Sans Serif"/>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13172</TotalTime>
  <Words>4535</Words>
  <Application>Microsoft Office PowerPoint</Application>
  <PresentationFormat>宽屏</PresentationFormat>
  <Paragraphs>954</Paragraphs>
  <Slides>43</Slides>
  <Notes>29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43</vt:i4>
      </vt:variant>
    </vt:vector>
  </HeadingPairs>
  <TitlesOfParts>
    <vt:vector size="61" baseType="lpstr">
      <vt:lpstr>Apple Chancery</vt:lpstr>
      <vt:lpstr>Monotype Corsiva</vt:lpstr>
      <vt:lpstr>等线</vt:lpstr>
      <vt:lpstr>黑体</vt:lpstr>
      <vt:lpstr>华文新魏</vt:lpstr>
      <vt:lpstr>微软雅黑</vt:lpstr>
      <vt:lpstr>微软雅黑</vt:lpstr>
      <vt:lpstr>Arial</vt:lpstr>
      <vt:lpstr>Berlin Sans FB Demi</vt:lpstr>
      <vt:lpstr>Calibri</vt:lpstr>
      <vt:lpstr>Garamond</vt:lpstr>
      <vt:lpstr>MS Reference Sans Serif</vt:lpstr>
      <vt:lpstr>Times New Roman</vt:lpstr>
      <vt:lpstr>Trebuchet MS</vt:lpstr>
      <vt:lpstr>Verdana</vt:lpstr>
      <vt:lpstr>Wingdings</vt:lpstr>
      <vt:lpstr>Wingdings 2</vt:lpstr>
      <vt:lpstr>主题1</vt:lpstr>
      <vt:lpstr>面向新一代E级系统的 AI+大规模科学应用</vt:lpstr>
      <vt:lpstr>今天交流的主题</vt:lpstr>
      <vt:lpstr>PowerPoint 演示文稿</vt:lpstr>
      <vt:lpstr>从2018年TOP 500排名看超级计算机发展趋势</vt:lpstr>
      <vt:lpstr>下一个超算里程碑：E级系统</vt:lpstr>
      <vt:lpstr>众核架构成为超算发展主流方向之一</vt:lpstr>
      <vt:lpstr>PowerPoint 演示文稿</vt:lpstr>
      <vt:lpstr>神威太湖之光硬件架构</vt:lpstr>
      <vt:lpstr>超算系统在应用上的表现</vt:lpstr>
      <vt:lpstr>众核超算上的程序优化：机遇与挑战并存</vt:lpstr>
      <vt:lpstr>PowerPoint 演示文稿</vt:lpstr>
      <vt:lpstr>ACM Gordon Bell Prize Finalist 2018</vt:lpstr>
      <vt:lpstr>Future Trend: AI-enabled Scientific Discovery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今天交流的主题</vt:lpstr>
      <vt:lpstr>PowerPoint 演示文稿</vt:lpstr>
      <vt:lpstr>PowerPoint 演示文稿</vt:lpstr>
      <vt:lpstr>PowerPoint 演示文稿</vt:lpstr>
      <vt:lpstr>众核超算上的稀疏问题求解</vt:lpstr>
      <vt:lpstr>真实应用中的稀疏问题广泛存在</vt:lpstr>
      <vt:lpstr>数据分析中的稀疏问题求解日趋重要</vt:lpstr>
      <vt:lpstr>当代超级计算机发展</vt:lpstr>
      <vt:lpstr>稀疏问题的求解在超级计算机上面临困难</vt:lpstr>
      <vt:lpstr>稀疏问题的计算挑战</vt:lpstr>
      <vt:lpstr>戈登贝尔奖应用之一：非线性大地震模拟（2017）</vt:lpstr>
      <vt:lpstr>非线性大地震模拟：结构网格偏微分方程显式求解</vt:lpstr>
      <vt:lpstr>非线性大地震模拟：结构网格偏微分方程显式求解</vt:lpstr>
      <vt:lpstr>非线性大地震模拟</vt:lpstr>
      <vt:lpstr>超高分辨率大气动力学模拟的计算挑战 </vt:lpstr>
      <vt:lpstr>如何在隐式求解算法中有效开发千万核并行？</vt:lpstr>
      <vt:lpstr>大气动力学模拟弱可扩展性测试</vt:lpstr>
      <vt:lpstr>大规模图处理问题</vt:lpstr>
      <vt:lpstr>分布式图处理问题挑战</vt:lpstr>
      <vt:lpstr>神图框架设计及其通信优化算法设计</vt:lpstr>
      <vt:lpstr>神威太湖之光上的大规模图计算测试</vt:lpstr>
      <vt:lpstr>新的挑战和机会</vt:lpstr>
      <vt:lpstr>谢谢各位老师和同学！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Tsinghua Beam Project</dc:title>
  <dc:creator>nwyq</dc:creator>
  <cp:lastModifiedBy>xue wei</cp:lastModifiedBy>
  <cp:revision>3200</cp:revision>
  <dcterms:created xsi:type="dcterms:W3CDTF">2012-09-17T01:24:33Z</dcterms:created>
  <dcterms:modified xsi:type="dcterms:W3CDTF">2019-10-10T05:31:44Z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yanhon@microsoft.com</vt:lpwstr>
  </property>
  <property fmtid="{D5CDD505-2E9C-101B-9397-08002B2CF9AE}" pid="5" name="MSIP_Label_f42aa342-8706-4288-bd11-ebb85995028c_SetDate">
    <vt:lpwstr>2018-03-18T05:18:59.1364983Z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